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5189" r:id="rId1"/>
  </p:sldMasterIdLst>
  <p:notesMasterIdLst>
    <p:notesMasterId r:id="rId69"/>
  </p:notesMasterIdLst>
  <p:handoutMasterIdLst>
    <p:handoutMasterId r:id="rId70"/>
  </p:handoutMasterIdLst>
  <p:sldIdLst>
    <p:sldId id="256" r:id="rId2"/>
    <p:sldId id="257" r:id="rId3"/>
    <p:sldId id="264" r:id="rId4"/>
    <p:sldId id="266" r:id="rId5"/>
    <p:sldId id="267" r:id="rId6"/>
    <p:sldId id="268" r:id="rId7"/>
    <p:sldId id="269" r:id="rId8"/>
    <p:sldId id="270" r:id="rId9"/>
    <p:sldId id="274" r:id="rId10"/>
    <p:sldId id="273" r:id="rId11"/>
    <p:sldId id="271" r:id="rId12"/>
    <p:sldId id="258" r:id="rId13"/>
    <p:sldId id="263" r:id="rId14"/>
    <p:sldId id="265" r:id="rId15"/>
    <p:sldId id="259" r:id="rId16"/>
    <p:sldId id="272" r:id="rId17"/>
    <p:sldId id="275" r:id="rId18"/>
    <p:sldId id="276" r:id="rId19"/>
    <p:sldId id="278" r:id="rId20"/>
    <p:sldId id="279" r:id="rId21"/>
    <p:sldId id="282" r:id="rId22"/>
    <p:sldId id="284" r:id="rId23"/>
    <p:sldId id="286" r:id="rId24"/>
    <p:sldId id="287" r:id="rId25"/>
    <p:sldId id="289" r:id="rId26"/>
    <p:sldId id="290" r:id="rId27"/>
    <p:sldId id="291" r:id="rId28"/>
    <p:sldId id="292" r:id="rId29"/>
    <p:sldId id="294" r:id="rId30"/>
    <p:sldId id="298" r:id="rId31"/>
    <p:sldId id="295" r:id="rId32"/>
    <p:sldId id="299" r:id="rId33"/>
    <p:sldId id="285" r:id="rId34"/>
    <p:sldId id="297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2" r:id="rId46"/>
    <p:sldId id="313" r:id="rId47"/>
    <p:sldId id="310" r:id="rId48"/>
    <p:sldId id="314" r:id="rId49"/>
    <p:sldId id="315" r:id="rId50"/>
    <p:sldId id="311" r:id="rId51"/>
    <p:sldId id="316" r:id="rId52"/>
    <p:sldId id="317" r:id="rId53"/>
    <p:sldId id="318" r:id="rId54"/>
    <p:sldId id="262" r:id="rId55"/>
    <p:sldId id="322" r:id="rId56"/>
    <p:sldId id="331" r:id="rId57"/>
    <p:sldId id="330" r:id="rId58"/>
    <p:sldId id="321" r:id="rId59"/>
    <p:sldId id="332" r:id="rId60"/>
    <p:sldId id="327" r:id="rId61"/>
    <p:sldId id="326" r:id="rId62"/>
    <p:sldId id="323" r:id="rId63"/>
    <p:sldId id="324" r:id="rId64"/>
    <p:sldId id="325" r:id="rId65"/>
    <p:sldId id="328" r:id="rId66"/>
    <p:sldId id="329" r:id="rId67"/>
    <p:sldId id="333" r:id="rId68"/>
  </p:sldIdLst>
  <p:sldSz cx="9144000" cy="6858000" type="screen4x3"/>
  <p:notesSz cx="7104063" cy="10234613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1600" kern="1200">
        <a:solidFill>
          <a:srgbClr val="005500"/>
        </a:solidFill>
        <a:latin typeface="Tahom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rgbClr val="005500"/>
        </a:solidFill>
        <a:latin typeface="Tahom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rgbClr val="005500"/>
        </a:solidFill>
        <a:latin typeface="Tahom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rgbClr val="005500"/>
        </a:solidFill>
        <a:latin typeface="Tahom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rgbClr val="005500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rgbClr val="005500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rgbClr val="005500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rgbClr val="005500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rgbClr val="005500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222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213C"/>
    <a:srgbClr val="D33320"/>
    <a:srgbClr val="193C64"/>
    <a:srgbClr val="C8461E"/>
    <a:srgbClr val="3174C2"/>
    <a:srgbClr val="644119"/>
    <a:srgbClr val="FFF7EF"/>
    <a:srgbClr val="FF1900"/>
    <a:srgbClr val="003663"/>
    <a:srgbClr val="FF99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26348" autoAdjust="0"/>
    <p:restoredTop sz="99322" autoAdjust="0"/>
  </p:normalViewPr>
  <p:slideViewPr>
    <p:cSldViewPr>
      <p:cViewPr>
        <p:scale>
          <a:sx n="66" d="100"/>
          <a:sy n="66" d="100"/>
        </p:scale>
        <p:origin x="-1092" y="-3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3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108"/>
    </p:cViewPr>
  </p:sorterViewPr>
  <p:notesViewPr>
    <p:cSldViewPr>
      <p:cViewPr varScale="1">
        <p:scale>
          <a:sx n="65" d="100"/>
          <a:sy n="65" d="100"/>
        </p:scale>
        <p:origin x="-3328" y="-112"/>
      </p:cViewPr>
      <p:guideLst>
        <p:guide orient="horz" pos="3222"/>
        <p:guide pos="2238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0"/>
            <a:ext cx="3078865" cy="510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b="1">
                <a:solidFill>
                  <a:schemeClr val="tx2"/>
                </a:solidFill>
                <a:latin typeface="Garamond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5198" y="0"/>
            <a:ext cx="3078865" cy="510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b="1">
                <a:solidFill>
                  <a:schemeClr val="tx2"/>
                </a:solidFill>
                <a:latin typeface="Garamond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9724265"/>
            <a:ext cx="3078865" cy="510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b="1">
                <a:solidFill>
                  <a:schemeClr val="tx2"/>
                </a:solidFill>
                <a:latin typeface="Garamond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5198" y="9724265"/>
            <a:ext cx="3078865" cy="510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b="1">
                <a:solidFill>
                  <a:schemeClr val="tx2"/>
                </a:solidFill>
                <a:latin typeface="Garamond" pitchFamily="18" charset="0"/>
              </a:defRPr>
            </a:lvl1pPr>
          </a:lstStyle>
          <a:p>
            <a:pPr>
              <a:defRPr/>
            </a:pPr>
            <a:fld id="{6A75EA8E-88E2-4EE1-B2AE-3F81E52E850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26828183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0"/>
            <a:ext cx="3078865" cy="510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5198" y="0"/>
            <a:ext cx="3078865" cy="510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5363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4265"/>
            <a:ext cx="3078865" cy="510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5198" y="9724265"/>
            <a:ext cx="3078865" cy="510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26593E41-F2FC-4AE2-8379-312CB3C0AF4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Notes Placeholder 7"/>
          <p:cNvSpPr>
            <a:spLocks noGrp="1"/>
          </p:cNvSpPr>
          <p:nvPr>
            <p:ph type="body" sz="quarter" idx="3"/>
          </p:nvPr>
        </p:nvSpPr>
        <p:spPr>
          <a:xfrm>
            <a:off x="711393" y="4859695"/>
            <a:ext cx="5681279" cy="460614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smtClean="0"/>
          </a:p>
        </p:txBody>
      </p:sp>
    </p:spTree>
    <p:extLst>
      <p:ext uri="{BB962C8B-B14F-4D97-AF65-F5344CB8AC3E}">
        <p14:creationId xmlns:p14="http://schemas.microsoft.com/office/powerpoint/2010/main" xmlns="" val="27923218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07" name="Rectangle 19"/>
          <p:cNvSpPr>
            <a:spLocks noGrp="1" noChangeArrowheads="1"/>
          </p:cNvSpPr>
          <p:nvPr>
            <p:ph type="subTitle" idx="1"/>
          </p:nvPr>
        </p:nvSpPr>
        <p:spPr>
          <a:xfrm>
            <a:off x="757238" y="4532089"/>
            <a:ext cx="7775575" cy="127317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rgbClr val="00213C"/>
                </a:solidFill>
                <a:latin typeface="Calibri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3513" name="Rectangle 25"/>
          <p:cNvSpPr>
            <a:spLocks noGrp="1" noChangeArrowheads="1"/>
          </p:cNvSpPr>
          <p:nvPr>
            <p:ph type="ctrTitle" sz="quarter"/>
          </p:nvPr>
        </p:nvSpPr>
        <p:spPr>
          <a:xfrm>
            <a:off x="687388" y="2895079"/>
            <a:ext cx="7772400" cy="1470025"/>
          </a:xfrm>
        </p:spPr>
        <p:txBody>
          <a:bodyPr/>
          <a:lstStyle>
            <a:lvl1pPr>
              <a:defRPr sz="4400">
                <a:solidFill>
                  <a:srgbClr val="D33320"/>
                </a:solidFill>
                <a:latin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dt" sz="half" idx="10"/>
          </p:nvPr>
        </p:nvSpPr>
        <p:spPr>
          <a:xfrm>
            <a:off x="3132138" y="5949280"/>
            <a:ext cx="3024187" cy="404812"/>
          </a:xfrm>
          <a:prstGeom prst="rect">
            <a:avLst/>
          </a:prstGeom>
        </p:spPr>
        <p:txBody>
          <a:bodyPr/>
          <a:lstStyle>
            <a:lvl1pPr marL="0" indent="0" algn="ctr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FF1900"/>
              </a:buClr>
              <a:buFontTx/>
              <a:buNone/>
              <a:defRPr lang="en-US" sz="2400">
                <a:solidFill>
                  <a:srgbClr val="00213C"/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20 Mar 2015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0" y="6597650"/>
            <a:ext cx="9144000" cy="257175"/>
          </a:xfrm>
          <a:prstGeom prst="rect">
            <a:avLst/>
          </a:prstGeom>
          <a:solidFill>
            <a:srgbClr val="E6EEF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b"/>
          <a:lstStyle/>
          <a:p>
            <a:pPr algn="r"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8" name="Picture 10"/>
          <p:cNvPicPr>
            <a:picLocks noChangeAspect="1" noChangeArrowheads="1"/>
          </p:cNvPicPr>
          <p:nvPr userDrawn="1"/>
        </p:nvPicPr>
        <p:blipFill>
          <a:blip r:embed="rId2" cstate="print"/>
          <a:srcRect t="23628"/>
          <a:stretch>
            <a:fillRect/>
          </a:stretch>
        </p:blipFill>
        <p:spPr bwMode="auto">
          <a:xfrm>
            <a:off x="23168" y="927373"/>
            <a:ext cx="9144000" cy="1421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 userDrawn="1"/>
        </p:nvSpPr>
        <p:spPr bwMode="auto">
          <a:xfrm>
            <a:off x="0" y="6597650"/>
            <a:ext cx="9144000" cy="257175"/>
          </a:xfrm>
          <a:prstGeom prst="rect">
            <a:avLst/>
          </a:prstGeom>
          <a:solidFill>
            <a:srgbClr val="E6EEF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b"/>
          <a:lstStyle/>
          <a:p>
            <a:pPr algn="r"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2" name="Picture 1" descr="Untitled-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7704" y="764704"/>
            <a:ext cx="5145048" cy="987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9750" y="1196975"/>
            <a:ext cx="4064000" cy="4895850"/>
          </a:xfrm>
        </p:spPr>
        <p:txBody>
          <a:bodyPr/>
          <a:lstStyle>
            <a:lvl1pPr>
              <a:defRPr sz="2400"/>
            </a:lvl1pPr>
            <a:lvl3pPr>
              <a:defRPr sz="1800"/>
            </a:lvl3pPr>
            <a:lvl4pPr marL="1371600" indent="0">
              <a:buNone/>
              <a:defRPr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756150" y="1196975"/>
            <a:ext cx="4064000" cy="2371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756150" y="3721100"/>
            <a:ext cx="4064000" cy="2371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2987675" y="-31750"/>
            <a:ext cx="5976938" cy="723900"/>
          </a:xfrm>
        </p:spPr>
        <p:txBody>
          <a:bodyPr/>
          <a:lstStyle>
            <a:lvl1pPr>
              <a:defRPr>
                <a:solidFill>
                  <a:srgbClr val="D3332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22737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rgbClr val="C8461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solidFill>
                  <a:srgbClr val="193C64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rgbClr val="193C6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itle 6"/>
          <p:cNvSpPr txBox="1">
            <a:spLocks/>
          </p:cNvSpPr>
          <p:nvPr userDrawn="1"/>
        </p:nvSpPr>
        <p:spPr bwMode="auto">
          <a:xfrm>
            <a:off x="2987675" y="-31750"/>
            <a:ext cx="5976938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8461E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1900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1900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1900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1900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7070"/>
                </a:solidFill>
                <a:latin typeface="Tahom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7070"/>
                </a:solidFill>
                <a:latin typeface="Tahom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7070"/>
                </a:solidFill>
                <a:latin typeface="Tahom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7070"/>
                </a:solidFill>
                <a:latin typeface="Tahoma" pitchFamily="34" charset="0"/>
              </a:defRPr>
            </a:lvl9pPr>
          </a:lstStyle>
          <a:p>
            <a:r>
              <a:rPr lang="en-US" dirty="0" smtClean="0">
                <a:solidFill>
                  <a:srgbClr val="D33320"/>
                </a:solidFill>
              </a:rPr>
              <a:t>Click to edit Master title style</a:t>
            </a:r>
            <a:endParaRPr lang="en-US" dirty="0">
              <a:solidFill>
                <a:srgbClr val="D3332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/>
          <a:srcRect t="23628"/>
          <a:stretch>
            <a:fillRect/>
          </a:stretch>
        </p:blipFill>
        <p:spPr bwMode="auto">
          <a:xfrm>
            <a:off x="23416" y="908720"/>
            <a:ext cx="9151938" cy="1135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 bwMode="auto">
          <a:xfrm>
            <a:off x="0" y="6597650"/>
            <a:ext cx="9144000" cy="257175"/>
          </a:xfrm>
          <a:prstGeom prst="rect">
            <a:avLst/>
          </a:prstGeom>
          <a:solidFill>
            <a:srgbClr val="E6EEF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b"/>
          <a:lstStyle/>
          <a:p>
            <a:pPr algn="r"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63513" name="Rectangle 25"/>
          <p:cNvSpPr>
            <a:spLocks noGrp="1" noChangeArrowheads="1"/>
          </p:cNvSpPr>
          <p:nvPr>
            <p:ph type="ctrTitle" sz="quarter"/>
          </p:nvPr>
        </p:nvSpPr>
        <p:spPr>
          <a:xfrm>
            <a:off x="760040" y="2564904"/>
            <a:ext cx="7772400" cy="1470025"/>
          </a:xfrm>
        </p:spPr>
        <p:txBody>
          <a:bodyPr/>
          <a:lstStyle>
            <a:lvl1pPr>
              <a:defRPr sz="4400">
                <a:solidFill>
                  <a:srgbClr val="00213C"/>
                </a:solidFill>
                <a:latin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0" y="6597650"/>
            <a:ext cx="9144000" cy="257175"/>
          </a:xfrm>
          <a:prstGeom prst="rect">
            <a:avLst/>
          </a:prstGeom>
          <a:solidFill>
            <a:srgbClr val="E6EEF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b"/>
          <a:lstStyle/>
          <a:p>
            <a:pPr algn="r"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2" name="Picture 1" descr="Untitled-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23728" y="548680"/>
            <a:ext cx="4785008" cy="9188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8461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hart Placeholder 10"/>
          <p:cNvSpPr>
            <a:spLocks noGrp="1"/>
          </p:cNvSpPr>
          <p:nvPr>
            <p:ph type="chart" sz="quarter" idx="10"/>
          </p:nvPr>
        </p:nvSpPr>
        <p:spPr>
          <a:xfrm>
            <a:off x="827584" y="980728"/>
            <a:ext cx="7632848" cy="5472608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55576" y="980728"/>
            <a:ext cx="7704856" cy="5544616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48824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611560" y="980728"/>
            <a:ext cx="7992888" cy="5472608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52555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196752"/>
            <a:ext cx="8280400" cy="4895850"/>
          </a:xfrm>
        </p:spPr>
        <p:txBody>
          <a:bodyPr/>
          <a:lstStyle>
            <a:lvl1pPr>
              <a:buClr>
                <a:srgbClr val="193C64"/>
              </a:buClr>
              <a:defRPr sz="3200"/>
            </a:lvl1pPr>
            <a:lvl2pPr marL="914400" indent="-457200">
              <a:buClr>
                <a:srgbClr val="003663"/>
              </a:buClr>
              <a:buFont typeface="Arial"/>
              <a:buChar char="•"/>
              <a:defRPr sz="2800"/>
            </a:lvl2pPr>
            <a:lvl3pPr>
              <a:defRPr sz="24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/>
          </p:nvPr>
        </p:nvSpPr>
        <p:spPr>
          <a:xfrm>
            <a:off x="2987675" y="-31750"/>
            <a:ext cx="5976938" cy="723900"/>
          </a:xfrm>
        </p:spPr>
        <p:txBody>
          <a:bodyPr/>
          <a:lstStyle>
            <a:lvl1pPr>
              <a:defRPr>
                <a:solidFill>
                  <a:srgbClr val="C8461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9750" y="1196975"/>
            <a:ext cx="4064000" cy="4895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6150" y="1196975"/>
            <a:ext cx="4064000" cy="4895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/>
          </p:nvPr>
        </p:nvSpPr>
        <p:spPr>
          <a:xfrm>
            <a:off x="2987675" y="-31750"/>
            <a:ext cx="5976938" cy="723900"/>
          </a:xfrm>
        </p:spPr>
        <p:txBody>
          <a:bodyPr/>
          <a:lstStyle>
            <a:lvl1pPr>
              <a:defRPr>
                <a:solidFill>
                  <a:srgbClr val="C8461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750" y="1196975"/>
            <a:ext cx="4064000" cy="4895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6150" y="1196975"/>
            <a:ext cx="4064000" cy="4895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/>
          </p:nvPr>
        </p:nvSpPr>
        <p:spPr>
          <a:xfrm>
            <a:off x="2987675" y="-31750"/>
            <a:ext cx="5976938" cy="723900"/>
          </a:xfrm>
        </p:spPr>
        <p:txBody>
          <a:bodyPr/>
          <a:lstStyle>
            <a:lvl1pPr>
              <a:defRPr>
                <a:solidFill>
                  <a:srgbClr val="C8461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Title 6"/>
          <p:cNvSpPr>
            <a:spLocks noGrp="1"/>
          </p:cNvSpPr>
          <p:nvPr>
            <p:ph type="title"/>
          </p:nvPr>
        </p:nvSpPr>
        <p:spPr>
          <a:xfrm>
            <a:off x="2987675" y="-31750"/>
            <a:ext cx="5976938" cy="723900"/>
          </a:xfrm>
        </p:spPr>
        <p:txBody>
          <a:bodyPr/>
          <a:lstStyle>
            <a:lvl1pPr>
              <a:defRPr>
                <a:solidFill>
                  <a:srgbClr val="C8461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/>
          <p:cNvPicPr>
            <a:picLocks noChangeAspect="1" noChangeArrowheads="1"/>
          </p:cNvPicPr>
          <p:nvPr/>
        </p:nvPicPr>
        <p:blipFill>
          <a:blip r:embed="rId13" cstate="print"/>
          <a:srcRect t="23628"/>
          <a:stretch>
            <a:fillRect/>
          </a:stretch>
        </p:blipFill>
        <p:spPr bwMode="auto">
          <a:xfrm>
            <a:off x="0" y="-26988"/>
            <a:ext cx="9151938" cy="1133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7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7544" y="1124744"/>
            <a:ext cx="8280400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</p:txBody>
      </p:sp>
      <p:sp>
        <p:nvSpPr>
          <p:cNvPr id="1028" name="Rectangle 65"/>
          <p:cNvSpPr>
            <a:spLocks noGrp="1" noChangeArrowheads="1"/>
          </p:cNvSpPr>
          <p:nvPr>
            <p:ph type="title"/>
          </p:nvPr>
        </p:nvSpPr>
        <p:spPr bwMode="auto">
          <a:xfrm>
            <a:off x="2987675" y="-31750"/>
            <a:ext cx="5976938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5" name="Rounded Rectangle 14"/>
          <p:cNvSpPr/>
          <p:nvPr/>
        </p:nvSpPr>
        <p:spPr bwMode="auto">
          <a:xfrm>
            <a:off x="3008313" y="106363"/>
            <a:ext cx="5956300" cy="468312"/>
          </a:xfrm>
          <a:prstGeom prst="roundRect">
            <a:avLst/>
          </a:prstGeom>
          <a:noFill/>
          <a:ln w="19050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b"/>
          <a:lstStyle/>
          <a:p>
            <a:pPr algn="r"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3008313" y="106363"/>
            <a:ext cx="5956300" cy="468312"/>
          </a:xfrm>
          <a:prstGeom prst="roundRect">
            <a:avLst/>
          </a:prstGeom>
          <a:noFill/>
          <a:ln w="19050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b"/>
          <a:lstStyle/>
          <a:p>
            <a:pPr algn="r">
              <a:defRPr/>
            </a:pPr>
            <a:endParaRPr lang="en-US" dirty="0">
              <a:solidFill>
                <a:srgbClr val="C8461E"/>
              </a:solidFill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0" y="6597650"/>
            <a:ext cx="9144000" cy="272236"/>
          </a:xfrm>
          <a:prstGeom prst="rect">
            <a:avLst/>
          </a:prstGeom>
          <a:solidFill>
            <a:srgbClr val="E6EEF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b"/>
          <a:lstStyle/>
          <a:p>
            <a:pPr algn="r"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536" y="6546830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1200" dirty="0" smtClean="0">
                <a:solidFill>
                  <a:srgbClr val="003663"/>
                </a:solidFill>
                <a:latin typeface="Calibri"/>
                <a:ea typeface="+mn-ea"/>
                <a:cs typeface="Calibri"/>
              </a:rPr>
              <a:t>EFD</a:t>
            </a:r>
            <a:r>
              <a:rPr lang="en-US" sz="1600" kern="1200" baseline="0" dirty="0" smtClean="0">
                <a:solidFill>
                  <a:srgbClr val="003663"/>
                </a:solidFill>
                <a:latin typeface="Calibri"/>
                <a:ea typeface="+mn-ea"/>
                <a:cs typeface="Calibri"/>
              </a:rPr>
              <a:t> Partner Meeting</a:t>
            </a:r>
            <a:endParaRPr lang="bg-BG" sz="1600" kern="1200" dirty="0">
              <a:solidFill>
                <a:srgbClr val="003663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483768" y="6546830"/>
            <a:ext cx="3816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1200" dirty="0" smtClean="0">
                <a:solidFill>
                  <a:srgbClr val="003663"/>
                </a:solidFill>
                <a:latin typeface="Calibri"/>
                <a:ea typeface="+mn-ea"/>
                <a:cs typeface="Calibri"/>
              </a:rPr>
              <a:t>FD</a:t>
            </a:r>
            <a:r>
              <a:rPr lang="en-US" sz="1600" kern="1200" baseline="0" dirty="0" smtClean="0">
                <a:solidFill>
                  <a:srgbClr val="003663"/>
                </a:solidFill>
                <a:latin typeface="Calibri"/>
                <a:ea typeface="+mn-ea"/>
                <a:cs typeface="Calibri"/>
              </a:rPr>
              <a:t> Classification and Semantic App</a:t>
            </a:r>
            <a:endParaRPr lang="bg-BG" sz="1600" kern="1200" dirty="0">
              <a:solidFill>
                <a:srgbClr val="003663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48264" y="6546830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1200" dirty="0" smtClean="0">
                <a:solidFill>
                  <a:srgbClr val="003663"/>
                </a:solidFill>
                <a:latin typeface="Calibri"/>
                <a:ea typeface="+mn-ea"/>
                <a:cs typeface="Calibri"/>
              </a:rPr>
              <a:t>20</a:t>
            </a:r>
            <a:r>
              <a:rPr lang="en-US" sz="1600" kern="1200" baseline="0" dirty="0" smtClean="0">
                <a:solidFill>
                  <a:srgbClr val="003663"/>
                </a:solidFill>
                <a:latin typeface="Calibri"/>
                <a:ea typeface="+mn-ea"/>
                <a:cs typeface="Calibri"/>
              </a:rPr>
              <a:t> Mar 2015</a:t>
            </a:r>
            <a:endParaRPr lang="bg-BG" sz="1600" kern="1200" dirty="0">
              <a:solidFill>
                <a:srgbClr val="003663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129364" y="6525344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fld id="{2B033A9C-9B1D-C443-A68C-86E0222526E5}" type="slidenum">
              <a:rPr lang="en-US" sz="1600" kern="1200" smtClean="0">
                <a:solidFill>
                  <a:srgbClr val="003663"/>
                </a:solidFill>
                <a:latin typeface="Calibri"/>
                <a:ea typeface="+mn-ea"/>
                <a:cs typeface="Calibri"/>
              </a:rPr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bg-BG" sz="1600" kern="1200" dirty="0">
              <a:solidFill>
                <a:srgbClr val="003663"/>
              </a:solidFill>
              <a:latin typeface="Calibri"/>
              <a:ea typeface="+mn-ea"/>
              <a:cs typeface="Calibri"/>
            </a:endParaRPr>
          </a:p>
        </p:txBody>
      </p:sp>
      <p:pic>
        <p:nvPicPr>
          <p:cNvPr id="3" name="Picture 2" descr="Untitled-1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9512" y="106363"/>
            <a:ext cx="2495436" cy="4791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190" r:id="rId1"/>
    <p:sldLayoutId id="2147485191" r:id="rId2"/>
    <p:sldLayoutId id="2147485192" r:id="rId3"/>
    <p:sldLayoutId id="2147485200" r:id="rId4"/>
    <p:sldLayoutId id="2147485201" r:id="rId5"/>
    <p:sldLayoutId id="2147485193" r:id="rId6"/>
    <p:sldLayoutId id="2147485195" r:id="rId7"/>
    <p:sldLayoutId id="2147485196" r:id="rId8"/>
    <p:sldLayoutId id="2147485197" r:id="rId9"/>
    <p:sldLayoutId id="2147485198" r:id="rId10"/>
    <p:sldLayoutId id="2147485199" r:id="rId11"/>
  </p:sldLayoutIdLst>
  <p:timing>
    <p:tnLst>
      <p:par>
        <p:cTn id="1" dur="indefinite" restart="never" nodeType="tmRoot"/>
      </p:par>
    </p:tnLst>
  </p:timing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D33320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1900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1900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1900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1900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7070"/>
          </a:solidFill>
          <a:latin typeface="Tahom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7070"/>
          </a:solidFill>
          <a:latin typeface="Tahom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7070"/>
          </a:solidFill>
          <a:latin typeface="Tahom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7070"/>
          </a:solidFill>
          <a:latin typeface="Tahoma" pitchFamily="34" charset="0"/>
        </a:defRPr>
      </a:lvl9pPr>
    </p:titleStyle>
    <p:bodyStyle>
      <a:lvl1pPr marL="457200" indent="-457200" algn="l" rtl="0" eaLnBrk="1" fontAlgn="base" hangingPunct="1">
        <a:spcBef>
          <a:spcPts val="1200"/>
        </a:spcBef>
        <a:spcAft>
          <a:spcPct val="0"/>
        </a:spcAft>
        <a:buClr>
          <a:srgbClr val="D33320"/>
        </a:buClr>
        <a:buFont typeface="Arial"/>
        <a:buChar char="•"/>
        <a:defRPr sz="3200">
          <a:solidFill>
            <a:srgbClr val="00213C"/>
          </a:solidFill>
          <a:latin typeface="Calibri" pitchFamily="34" charset="0"/>
          <a:ea typeface="+mn-ea"/>
          <a:cs typeface="+mn-cs"/>
        </a:defRPr>
      </a:lvl1pPr>
      <a:lvl2pPr marL="914400" indent="-457200" algn="l" rtl="0" eaLnBrk="1" fontAlgn="base" hangingPunct="1">
        <a:spcBef>
          <a:spcPct val="20000"/>
        </a:spcBef>
        <a:spcAft>
          <a:spcPct val="0"/>
        </a:spcAft>
        <a:buClr>
          <a:srgbClr val="00213C"/>
        </a:buClr>
        <a:buFont typeface="Arial"/>
        <a:buChar char="•"/>
        <a:defRPr sz="2800">
          <a:solidFill>
            <a:srgbClr val="D33320"/>
          </a:solidFill>
          <a:latin typeface="Calibri" pitchFamily="34" charset="0"/>
        </a:defRPr>
      </a:lvl2pPr>
      <a:lvl3pPr marL="1257300" indent="-342900" algn="l" rtl="0" eaLnBrk="1" fontAlgn="base" hangingPunct="1">
        <a:spcBef>
          <a:spcPct val="20000"/>
        </a:spcBef>
        <a:spcAft>
          <a:spcPct val="0"/>
        </a:spcAft>
        <a:buClr>
          <a:srgbClr val="00213C"/>
        </a:buClr>
        <a:buSzPct val="100000"/>
        <a:buFont typeface="Wingdings" charset="2"/>
        <a:buChar char="§"/>
        <a:defRPr sz="2400">
          <a:solidFill>
            <a:srgbClr val="D33320"/>
          </a:solidFill>
          <a:latin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200">
          <a:solidFill>
            <a:schemeClr val="tx1"/>
          </a:solidFill>
          <a:latin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vocab.getty.edu/tgn/1009851" TargetMode="External"/><Relationship Id="rId3" Type="http://schemas.openxmlformats.org/officeDocument/2006/relationships/hyperlink" Target="https://en.wikipedia.org/wiki/Mortar_and_pestle" TargetMode="External"/><Relationship Id="rId7" Type="http://schemas.openxmlformats.org/officeDocument/2006/relationships/hyperlink" Target="http://en.wikipedia.org/wiki/Austral_Islands" TargetMode="External"/><Relationship Id="rId2" Type="http://schemas.openxmlformats.org/officeDocument/2006/relationships/hyperlink" Target="http://vocab.getty.edu/aat/300024725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aat:300021975" TargetMode="External"/><Relationship Id="rId11" Type="http://schemas.openxmlformats.org/officeDocument/2006/relationships/image" Target="../media/image3.png"/><Relationship Id="rId5" Type="http://schemas.openxmlformats.org/officeDocument/2006/relationships/hyperlink" Target="https://en.wikipedia.org/wiki/Coral" TargetMode="External"/><Relationship Id="rId10" Type="http://schemas.openxmlformats.org/officeDocument/2006/relationships/hyperlink" Target="http://www.geonames.org/search.html?q=penu" TargetMode="External"/><Relationship Id="rId4" Type="http://schemas.openxmlformats.org/officeDocument/2006/relationships/hyperlink" Target="http://vocab.getty.edu/aat/300250925" TargetMode="External"/><Relationship Id="rId9" Type="http://schemas.openxmlformats.org/officeDocument/2006/relationships/hyperlink" Target="http://www.geonames.org/4033250/iles-tubuai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cipe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://vocab.getty.edu/aat/300027043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ru.wikipedia.org/wiki/&#1055;&#1086;&#1075;&#1072;&#1095;&#1072;" TargetMode="External"/><Relationship Id="rId5" Type="http://schemas.openxmlformats.org/officeDocument/2006/relationships/hyperlink" Target="https://ru.wikipedia.org/wiki/&#1056;&#1086;&#1078;&#1076;&#1077;&#1089;&#1090;&#1074;&#1077;&#1085;&#1089;&#1082;&#1080;&#1081;_&#1093;&#1083;&#1077;&#1073;" TargetMode="External"/><Relationship Id="rId4" Type="http://schemas.openxmlformats.org/officeDocument/2006/relationships/hyperlink" Target="https://en.wikipedia.org/wiki/&#268;esnica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aat:300017442" TargetMode="External"/><Relationship Id="rId3" Type="http://schemas.openxmlformats.org/officeDocument/2006/relationships/hyperlink" Target="http://vocab.getty.edu/aat/300043202" TargetMode="External"/><Relationship Id="rId7" Type="http://schemas.openxmlformats.org/officeDocument/2006/relationships/hyperlink" Target="aat:300053642" TargetMode="External"/><Relationship Id="rId2" Type="http://schemas.openxmlformats.org/officeDocument/2006/relationships/hyperlink" Target="https://en.wikipedia.org/wiki/Cup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en.wikipedia.org/wiki/Weaving" TargetMode="External"/><Relationship Id="rId5" Type="http://schemas.openxmlformats.org/officeDocument/2006/relationships/hyperlink" Target="http://vocab.getty.edu/tgn/7029440" TargetMode="External"/><Relationship Id="rId4" Type="http://schemas.openxmlformats.org/officeDocument/2006/relationships/hyperlink" Target="https://en.wikipedia.org/wiki/North_America" TargetMode="External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buti_people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s://en.wikipedia.org/wiki/Belgian_Congo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en.wikipedia.org/wiki/Wood" TargetMode="External"/><Relationship Id="rId5" Type="http://schemas.openxmlformats.org/officeDocument/2006/relationships/hyperlink" Target="https://en.wikipedia.org/wiki/Iron" TargetMode="External"/><Relationship Id="rId4" Type="http://schemas.openxmlformats.org/officeDocument/2006/relationships/hyperlink" Target="http://vocab.getty.edu/aat/300260713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pper" TargetMode="External"/><Relationship Id="rId2" Type="http://schemas.openxmlformats.org/officeDocument/2006/relationships/hyperlink" Target="https://en.wikipedia.org/wiki/Samovar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hyperlink" Target="https://en.wikipedia.org/wiki/Russia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sws.geonames.org/8692910" TargetMode="External"/><Relationship Id="rId3" Type="http://schemas.openxmlformats.org/officeDocument/2006/relationships/hyperlink" Target="http://en.wikipedia.org/wiki/Wood" TargetMode="External"/><Relationship Id="rId7" Type="http://schemas.openxmlformats.org/officeDocument/2006/relationships/hyperlink" Target="https://en.wikipedia.org/wiki/Omo_River" TargetMode="External"/><Relationship Id="rId2" Type="http://schemas.openxmlformats.org/officeDocument/2006/relationships/hyperlink" Target="http://en.wikipedia.org/wiki/Butter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en.wikipedia.org/wiki/Ox" TargetMode="External"/><Relationship Id="rId5" Type="http://schemas.openxmlformats.org/officeDocument/2006/relationships/hyperlink" Target="http://en.wikipedia.org/wiki/Camel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://en.wikipedia.org/wiki/Leather" TargetMode="External"/><Relationship Id="rId9" Type="http://schemas.openxmlformats.org/officeDocument/2006/relationships/hyperlink" Target="https://en.wikipedia.org/wiki/Nyangatom_people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https://en.wikipedia.org/wiki/Figurine" TargetMode="External"/><Relationship Id="rId7" Type="http://schemas.openxmlformats.org/officeDocument/2006/relationships/hyperlink" Target="http://www.horniman.ac.uk/get_involved/blog/keeping-food-in-our-collections" TargetMode="External"/><Relationship Id="rId2" Type="http://schemas.openxmlformats.org/officeDocument/2006/relationships/hyperlink" Target="https://en.wikipedia.org/wiki/Doll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en.wikipedia.org/wiki/Cheese" TargetMode="External"/><Relationship Id="rId5" Type="http://schemas.openxmlformats.org/officeDocument/2006/relationships/hyperlink" Target="https://en.wikipedia.org/wiki/Horse" TargetMode="External"/><Relationship Id="rId4" Type="http://schemas.openxmlformats.org/officeDocument/2006/relationships/hyperlink" Target="https://en.wikipedia.org/wiki/Poland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erbia" TargetMode="External"/><Relationship Id="rId3" Type="http://schemas.openxmlformats.org/officeDocument/2006/relationships/hyperlink" Target="https://en.wikipedia.org/wiki/Category:String_instruments" TargetMode="External"/><Relationship Id="rId7" Type="http://schemas.openxmlformats.org/officeDocument/2006/relationships/hyperlink" Target="https://en.wikipedia.org/wiki/United_States" TargetMode="External"/><Relationship Id="rId12" Type="http://schemas.openxmlformats.org/officeDocument/2006/relationships/image" Target="../media/image11.jpeg"/><Relationship Id="rId2" Type="http://schemas.openxmlformats.org/officeDocument/2006/relationships/hyperlink" Target="https://en.wikipedia.org/wiki/Cornstalk_fiddle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en.wikipedia.org/wiki/Maize" TargetMode="External"/><Relationship Id="rId11" Type="http://schemas.openxmlformats.org/officeDocument/2006/relationships/image" Target="../media/image10.jpeg"/><Relationship Id="rId5" Type="http://schemas.openxmlformats.org/officeDocument/2006/relationships/hyperlink" Target="https://en.wikipedia.org/wiki/Category:Maize_products" TargetMode="External"/><Relationship Id="rId10" Type="http://schemas.openxmlformats.org/officeDocument/2006/relationships/hyperlink" Target="https://en.wikipedia.org/wiki/Paul_Laurence_Dunbar" TargetMode="External"/><Relationship Id="rId4" Type="http://schemas.openxmlformats.org/officeDocument/2006/relationships/hyperlink" Target="https://en.wikipedia.org/wiki/Category:Bowed_instruments" TargetMode="External"/><Relationship Id="rId9" Type="http://schemas.openxmlformats.org/officeDocument/2006/relationships/hyperlink" Target="https://en.wikipedia.org/wiki/Cotton_Eye_Joe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ew_Britain" TargetMode="External"/><Relationship Id="rId2" Type="http://schemas.openxmlformats.org/officeDocument/2006/relationships/hyperlink" Target="https://en.wikipedia.org/wiki/Fish_hook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hyperlink" Target="https://en.wikipedia.org/wiki/Wood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vocab.getty.edu/ulan/300215468" TargetMode="External"/><Relationship Id="rId3" Type="http://schemas.openxmlformats.org/officeDocument/2006/relationships/hyperlink" Target="https://en.wikipedia.org/wiki/Cake" TargetMode="External"/><Relationship Id="rId7" Type="http://schemas.openxmlformats.org/officeDocument/2006/relationships/hyperlink" Target="https://en.wikipedia.org/wiki/Fruitcake" TargetMode="External"/><Relationship Id="rId2" Type="http://schemas.openxmlformats.org/officeDocument/2006/relationships/hyperlink" Target="http://vocab.getty.edu/ulan/500115024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en.wikipedia.org/wiki/Inkjet_printing" TargetMode="External"/><Relationship Id="rId11" Type="http://schemas.openxmlformats.org/officeDocument/2006/relationships/image" Target="../media/image13.png"/><Relationship Id="rId5" Type="http://schemas.openxmlformats.org/officeDocument/2006/relationships/hyperlink" Target="https://en.wikipedia.org/wiki/Painting" TargetMode="External"/><Relationship Id="rId10" Type="http://schemas.openxmlformats.org/officeDocument/2006/relationships/hyperlink" Target="http://collections.britishart.yale.edu/vufind/Record/1670022" TargetMode="External"/><Relationship Id="rId4" Type="http://schemas.openxmlformats.org/officeDocument/2006/relationships/hyperlink" Target="https://en.wikipedia.org/wiki/Sculpture" TargetMode="External"/><Relationship Id="rId9" Type="http://schemas.openxmlformats.org/officeDocument/2006/relationships/hyperlink" Target="https://en.wikipedia.org/wiki/Cardboard_box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rance" TargetMode="External"/><Relationship Id="rId7" Type="http://schemas.openxmlformats.org/officeDocument/2006/relationships/image" Target="../media/image14.png"/><Relationship Id="rId2" Type="http://schemas.openxmlformats.org/officeDocument/2006/relationships/hyperlink" Target="https://en.wikipedia.org/wiki/Brochure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en.wikipedia.org/wiki/Propaganda" TargetMode="External"/><Relationship Id="rId5" Type="http://schemas.openxmlformats.org/officeDocument/2006/relationships/hyperlink" Target="https://en.wikipedia.org/wiki/Potato" TargetMode="External"/><Relationship Id="rId4" Type="http://schemas.openxmlformats.org/officeDocument/2006/relationships/hyperlink" Target="http://en.wikipedia.org/wiki/Comit&#233;_National_de_Secours_et_d'Alimentation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enry_Pooley_%26_Son_Ltd" TargetMode="External"/><Relationship Id="rId3" Type="http://schemas.openxmlformats.org/officeDocument/2006/relationships/hyperlink" Target="http://www.europeana.eu/portal/record/9200105/BibliographicResource_3000006155251.html" TargetMode="External"/><Relationship Id="rId7" Type="http://schemas.openxmlformats.org/officeDocument/2006/relationships/hyperlink" Target="https://en.wikipedia.org/wiki/England" TargetMode="External"/><Relationship Id="rId2" Type="http://schemas.openxmlformats.org/officeDocument/2006/relationships/hyperlink" Target="http://wellcomeimages.org/indexplus/image/L0058869.html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en.wikipedia.org/wiki/Infant" TargetMode="External"/><Relationship Id="rId5" Type="http://schemas.openxmlformats.org/officeDocument/2006/relationships/hyperlink" Target="https://en.wikipedia.org/wiki/Weighing_scale" TargetMode="External"/><Relationship Id="rId4" Type="http://schemas.openxmlformats.org/officeDocument/2006/relationships/image" Target="../media/image15.jpeg"/><Relationship Id="rId9" Type="http://schemas.openxmlformats.org/officeDocument/2006/relationships/hyperlink" Target="http://viaf.org/viaf/257727778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document/d/1zs_B-xOiQ2faCHR4vSPYdAPQvN84uph4WDImNNgF0E4/edit" TargetMode="Externa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europeana.eu/portal/record/2022304/1CDFAE9C1AC3F86DE38CAB40B6764324A1CF634F" TargetMode="External"/><Relationship Id="rId2" Type="http://schemas.openxmlformats.org/officeDocument/2006/relationships/hyperlink" Target="http://europeana.eu/portal/record/2022347/8BA4652040C28D97167F10C8A07FB03747BCB5B8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mt.wikipedia.org/" TargetMode="Externa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aph.es/web/canales/conoce-el-patrimonio/tesauro-pha/" TargetMode="External"/><Relationship Id="rId2" Type="http://schemas.openxmlformats.org/officeDocument/2006/relationships/hyperlink" Target="https://basecamp.com/2069212/projects/7016737/messages/31036412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iaph.es/tesauro/init.htm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vocab.getty.edu/" TargetMode="Externa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collection.britishmuseum.org/id/thesauri/x5416" TargetMode="External"/><Relationship Id="rId13" Type="http://schemas.openxmlformats.org/officeDocument/2006/relationships/hyperlink" Target="http://collection.britishmuseum.org/id/thesauri/x5421" TargetMode="External"/><Relationship Id="rId3" Type="http://schemas.openxmlformats.org/officeDocument/2006/relationships/hyperlink" Target="http://collection.britishmuseum.org/id/thesauri/x5113" TargetMode="External"/><Relationship Id="rId7" Type="http://schemas.openxmlformats.org/officeDocument/2006/relationships/hyperlink" Target="http://collection.britishmuseum.org/id/thesauri/x5415" TargetMode="External"/><Relationship Id="rId12" Type="http://schemas.openxmlformats.org/officeDocument/2006/relationships/hyperlink" Target="http://collection.britishmuseum.org/id/thesauri/x5420" TargetMode="External"/><Relationship Id="rId2" Type="http://schemas.openxmlformats.org/officeDocument/2006/relationships/hyperlink" Target="http://collection.britishmuseum.org/id/thesauri/x5112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collection.britishmuseum.org/id/thesauri/x72562" TargetMode="External"/><Relationship Id="rId11" Type="http://schemas.openxmlformats.org/officeDocument/2006/relationships/hyperlink" Target="http://collection.britishmuseum.org/id/thesauri/x5419" TargetMode="External"/><Relationship Id="rId5" Type="http://schemas.openxmlformats.org/officeDocument/2006/relationships/hyperlink" Target="http://collection.britishmuseum.org/id/thesauri/x5414" TargetMode="External"/><Relationship Id="rId10" Type="http://schemas.openxmlformats.org/officeDocument/2006/relationships/hyperlink" Target="http://collection.britishmuseum.org/id/thesauri/x5418" TargetMode="External"/><Relationship Id="rId4" Type="http://schemas.openxmlformats.org/officeDocument/2006/relationships/hyperlink" Target="http://collection.britishmuseum.org/id/thesauri/x5413" TargetMode="External"/><Relationship Id="rId9" Type="http://schemas.openxmlformats.org/officeDocument/2006/relationships/hyperlink" Target="http://collection.britishmuseum.org/id/thesauri/x5417" TargetMode="External"/><Relationship Id="rId14" Type="http://schemas.openxmlformats.org/officeDocument/2006/relationships/hyperlink" Target="http://collection.britishmuseum.org/id/thesauri/x5422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beer_styles" TargetMode="External"/><Relationship Id="rId2" Type="http://schemas.openxmlformats.org/officeDocument/2006/relationships/hyperlink" Target="https://en.wikipedia.org/wiki/Boza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hyperlink" Target="https://en.wikipedia.org/wiki/Category:German_beer_styles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bg.wikipedia.org/" TargetMode="External"/><Relationship Id="rId3" Type="http://schemas.openxmlformats.org/officeDocument/2006/relationships/hyperlink" Target="http://nl.wikipedia.org/" TargetMode="External"/><Relationship Id="rId7" Type="http://schemas.openxmlformats.org/officeDocument/2006/relationships/hyperlink" Target="http://pl.wikipedia.org/" TargetMode="External"/><Relationship Id="rId12" Type="http://schemas.openxmlformats.org/officeDocument/2006/relationships/hyperlink" Target="http://el.wikipedia.org/" TargetMode="External"/><Relationship Id="rId2" Type="http://schemas.openxmlformats.org/officeDocument/2006/relationships/hyperlink" Target="http://en.wikipedia.org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es.wikipedia.org/" TargetMode="External"/><Relationship Id="rId11" Type="http://schemas.openxmlformats.org/officeDocument/2006/relationships/hyperlink" Target="http://lt.wikipedia.org/" TargetMode="External"/><Relationship Id="rId5" Type="http://schemas.openxmlformats.org/officeDocument/2006/relationships/hyperlink" Target="http://it.wikipedia.org/" TargetMode="External"/><Relationship Id="rId10" Type="http://schemas.openxmlformats.org/officeDocument/2006/relationships/hyperlink" Target="http://ro.wikipedia.org/" TargetMode="External"/><Relationship Id="rId4" Type="http://schemas.openxmlformats.org/officeDocument/2006/relationships/hyperlink" Target="http://fr.wikipedia.org/" TargetMode="External"/><Relationship Id="rId9" Type="http://schemas.openxmlformats.org/officeDocument/2006/relationships/hyperlink" Target="http://hu.wikipedia.org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bg.wikipedia.org/wiki/&#1052;&#1072;&#1084;&#1072;&#1083;&#1080;&#1075;&#1072;" TargetMode="External"/><Relationship Id="rId7" Type="http://schemas.openxmlformats.org/officeDocument/2006/relationships/hyperlink" Target="https://en.wikipedia.org/wiki/Mortar_and_pestle" TargetMode="External"/><Relationship Id="rId2" Type="http://schemas.openxmlformats.org/officeDocument/2006/relationships/hyperlink" Target="https://en.wikipedia.org/wiki/M&#259;m&#259;lig&#259;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wikipedia.org/wiki/Polenta" TargetMode="External"/><Relationship Id="rId5" Type="http://schemas.openxmlformats.org/officeDocument/2006/relationships/hyperlink" Target="https://bg.wikipedia.org/wiki/&#1050;&#1072;&#1095;&#1072;&#1084;&#1072;&#1082;" TargetMode="External"/><Relationship Id="rId4" Type="http://schemas.openxmlformats.org/officeDocument/2006/relationships/hyperlink" Target="https://en.wikipedia.org/wiki/Ka&#269;amak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ategory" TargetMode="Externa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tegory:Salt_museums" TargetMode="External"/><Relationship Id="rId2" Type="http://schemas.openxmlformats.org/officeDocument/2006/relationships/hyperlink" Target="https://en.wikipedia.org/wiki/Category:Food_museums" TargetMode="Externa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Category:Bibliographies_of_food" TargetMode="External"/><Relationship Id="rId3" Type="http://schemas.openxmlformats.org/officeDocument/2006/relationships/hyperlink" Target="https://en.wikipedia.org/wiki/Category:Lists_of_foods" TargetMode="External"/><Relationship Id="rId7" Type="http://schemas.openxmlformats.org/officeDocument/2006/relationships/hyperlink" Target="https://en.wikipedia.org/wiki/Category:Lists_of_restaurants" TargetMode="External"/><Relationship Id="rId2" Type="http://schemas.openxmlformats.org/officeDocument/2006/relationships/hyperlink" Target="https://en.wikipedia.org/wiki/Category:Food-related_lists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wikipedia.org/wiki/Category:Alcohol-related_lists" TargetMode="External"/><Relationship Id="rId5" Type="http://schemas.openxmlformats.org/officeDocument/2006/relationships/hyperlink" Target="https://en.wikipedia.org/wiki/Category:Lists_about_Oktoberfest" TargetMode="External"/><Relationship Id="rId10" Type="http://schemas.openxmlformats.org/officeDocument/2006/relationships/hyperlink" Target="https://en.wikipedia.org/wiki/Category:Lists_of_food_television_series_episodes" TargetMode="External"/><Relationship Id="rId4" Type="http://schemas.openxmlformats.org/officeDocument/2006/relationships/hyperlink" Target="https://en.wikipedia.org/wiki/Category:Lists_of_beverages" TargetMode="External"/><Relationship Id="rId9" Type="http://schemas.openxmlformats.org/officeDocument/2006/relationships/hyperlink" Target="https://en.wikipedia.org/wiki/Category:Dessert-related_lists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List_of_foods" TargetMode="External"/><Relationship Id="rId13" Type="http://schemas.openxmlformats.org/officeDocument/2006/relationships/hyperlink" Target="https://en.wikipedia.org/wiki/Lists_of_beverages" TargetMode="External"/><Relationship Id="rId3" Type="http://schemas.openxmlformats.org/officeDocument/2006/relationships/hyperlink" Target="https://en.wikipedia.org/wiki/List_of_culinary_fruits" TargetMode="External"/><Relationship Id="rId7" Type="http://schemas.openxmlformats.org/officeDocument/2006/relationships/hyperlink" Target="https://en.wikipedia.org/wiki/List_of_festivals" TargetMode="External"/><Relationship Id="rId12" Type="http://schemas.openxmlformats.org/officeDocument/2006/relationships/hyperlink" Target="https://en.wikipedia.org/wiki/List_of_types_of_seafood" TargetMode="External"/><Relationship Id="rId17" Type="http://schemas.openxmlformats.org/officeDocument/2006/relationships/hyperlink" Target="https://en.wikipedia.org/wiki/Wine_festival" TargetMode="External"/><Relationship Id="rId2" Type="http://schemas.openxmlformats.org/officeDocument/2006/relationships/hyperlink" Target="https://en.wikipedia.org/wiki/List_of_Christmas_dishes" TargetMode="External"/><Relationship Id="rId16" Type="http://schemas.openxmlformats.org/officeDocument/2006/relationships/hyperlink" Target="https://en.wikipedia.org/wiki/Lists_of_restaurants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wikipedia.org/wiki/List_of_edible_seeds" TargetMode="External"/><Relationship Id="rId11" Type="http://schemas.openxmlformats.org/officeDocument/2006/relationships/hyperlink" Target="https://en.wikipedia.org/wiki/List_of_sandwiches" TargetMode="External"/><Relationship Id="rId5" Type="http://schemas.openxmlformats.org/officeDocument/2006/relationships/hyperlink" Target="https://en.wikipedia.org/wiki/List_of_culinary_vegetables" TargetMode="External"/><Relationship Id="rId15" Type="http://schemas.openxmlformats.org/officeDocument/2006/relationships/hyperlink" Target="https://en.wikipedia.org/wiki/Lists_of_prepared_foods" TargetMode="External"/><Relationship Id="rId10" Type="http://schemas.openxmlformats.org/officeDocument/2006/relationships/hyperlink" Target="https://en.wikipedia.org/wiki/List_of_micronutrients" TargetMode="External"/><Relationship Id="rId4" Type="http://schemas.openxmlformats.org/officeDocument/2006/relationships/hyperlink" Target="https://en.wikipedia.org/wiki/List_of_culinary_herbs_and_spices" TargetMode="External"/><Relationship Id="rId9" Type="http://schemas.openxmlformats.org/officeDocument/2006/relationships/hyperlink" Target="https://en.wikipedia.org/wiki/List_of_meat_animals" TargetMode="External"/><Relationship Id="rId14" Type="http://schemas.openxmlformats.org/officeDocument/2006/relationships/hyperlink" Target="https://en.wikipedia.org/wiki/Lists_of_festivals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bl.ocks.org/VladimirAlexiev/raw/1aa55bbdf3b20f8f08d9/" TargetMode="Externa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Vladimir Alexiev, Ontotext</a:t>
            </a:r>
            <a:br>
              <a:rPr lang="en-US" dirty="0" smtClean="0"/>
            </a:br>
            <a:r>
              <a:rPr lang="en-US" dirty="0" smtClean="0"/>
              <a:t>20 Mar 2015, Athens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 sz="quarter"/>
          </p:nvPr>
        </p:nvSpPr>
        <p:spPr>
          <a:xfrm>
            <a:off x="687388" y="2708921"/>
            <a:ext cx="7772400" cy="1656184"/>
          </a:xfrm>
        </p:spPr>
        <p:txBody>
          <a:bodyPr/>
          <a:lstStyle/>
          <a:p>
            <a:r>
              <a:rPr lang="en-US" dirty="0" smtClean="0"/>
              <a:t>EFD Classification</a:t>
            </a:r>
            <a:br>
              <a:rPr lang="en-US" dirty="0" smtClean="0"/>
            </a:br>
            <a:r>
              <a:rPr lang="en-US" dirty="0" smtClean="0"/>
              <a:t>and Ideas for </a:t>
            </a:r>
            <a:r>
              <a:rPr lang="en-US" dirty="0" err="1" smtClean="0"/>
              <a:t>sem</a:t>
            </a:r>
            <a:r>
              <a:rPr lang="en-US" dirty="0" smtClean="0"/>
              <a:t> </a:t>
            </a:r>
            <a:r>
              <a:rPr lang="en-US" dirty="0" smtClean="0"/>
              <a:t>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5914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95536" y="980728"/>
            <a:ext cx="8748464" cy="554461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Places (for geospatial or place-hierarchy search)</a:t>
            </a:r>
          </a:p>
          <a:p>
            <a:pPr lvl="1"/>
            <a:r>
              <a:rPr lang="en-US" dirty="0" smtClean="0"/>
              <a:t>Relation: Made, Used, Found, Subject</a:t>
            </a:r>
          </a:p>
          <a:p>
            <a:r>
              <a:rPr lang="en-US" dirty="0" smtClean="0"/>
              <a:t>People/Organizations</a:t>
            </a:r>
          </a:p>
          <a:p>
            <a:pPr lvl="1"/>
            <a:r>
              <a:rPr lang="en-US" dirty="0" smtClean="0"/>
              <a:t>Relation: Creator, other Production role (painter, engraver…), Subject, Made For / Used By</a:t>
            </a:r>
          </a:p>
          <a:p>
            <a:r>
              <a:rPr lang="en-US" dirty="0" smtClean="0"/>
              <a:t>Events</a:t>
            </a:r>
          </a:p>
          <a:p>
            <a:pPr lvl="1"/>
            <a:r>
              <a:rPr lang="en-US" dirty="0" smtClean="0"/>
              <a:t>FD related events/festivals, e.g. beer fests, food fairs, </a:t>
            </a:r>
            <a:r>
              <a:rPr lang="en-US" dirty="0" err="1" smtClean="0"/>
              <a:t>Tomatina</a:t>
            </a:r>
            <a:r>
              <a:rPr lang="en-US" dirty="0" smtClean="0"/>
              <a:t>, etc</a:t>
            </a:r>
            <a:endParaRPr lang="en-US" dirty="0" smtClean="0"/>
          </a:p>
          <a:p>
            <a:pPr lvl="1"/>
            <a:r>
              <a:rPr lang="en-US" dirty="0" smtClean="0"/>
              <a:t>Religious holidays, e.g. Easter, Christmas, Pentecostal fast. Relation to FD, e.g. Christmas foods, Easter foods, food during fasting</a:t>
            </a:r>
            <a:endParaRPr lang="en-US" dirty="0" smtClean="0"/>
          </a:p>
          <a:p>
            <a:pPr lvl="1"/>
            <a:r>
              <a:rPr lang="en-US" dirty="0" smtClean="0"/>
              <a:t>Festivities, customs, traditions, holidays related to Food</a:t>
            </a:r>
            <a:endParaRPr lang="en-US" dirty="0" smtClean="0"/>
          </a:p>
          <a:p>
            <a:pPr lvl="1"/>
            <a:r>
              <a:rPr lang="en-US" dirty="0" smtClean="0"/>
              <a:t>Historic and remembrance days, e.g. World War I, Independence Day celebrations, Boston Tea party</a:t>
            </a:r>
            <a:endParaRPr lang="en-US" dirty="0" smtClean="0"/>
          </a:p>
          <a:p>
            <a:pPr lvl="1"/>
            <a:r>
              <a:rPr lang="en-US" dirty="0" smtClean="0"/>
              <a:t>Human life events, e.g. weddings, christenings, funerals</a:t>
            </a:r>
            <a:endParaRPr lang="en-US" dirty="0" smtClean="0"/>
          </a:p>
          <a:p>
            <a:pPr lvl="1"/>
            <a:r>
              <a:rPr lang="en-US" dirty="0" smtClean="0"/>
              <a:t>Agricultural work cycles/festivals, e.g. crop harvest, Autumn olive gathering</a:t>
            </a:r>
          </a:p>
          <a:p>
            <a:r>
              <a:rPr lang="en-US" dirty="0" smtClean="0"/>
              <a:t>Culture/Period/Style</a:t>
            </a:r>
          </a:p>
          <a:p>
            <a:pPr lvl="1"/>
            <a:r>
              <a:rPr lang="en-US" dirty="0" smtClean="0"/>
              <a:t>Getty AAT (5.5k). So far only </a:t>
            </a:r>
            <a:r>
              <a:rPr lang="en-US" dirty="0" err="1" smtClean="0"/>
              <a:t>wiki:Nyangatom</a:t>
            </a:r>
            <a:r>
              <a:rPr lang="en-US" dirty="0" smtClean="0"/>
              <a:t> not found in AAT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Entities &amp; Facets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8461E"/>
                </a:solidFill>
              </a:rPr>
              <a:t>The Classification Problem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ECLAP (Performing Arts) vocabulary</a:t>
            </a:r>
          </a:p>
          <a:p>
            <a:pPr lvl="1"/>
            <a:r>
              <a:rPr lang="en-US" dirty="0" smtClean="0"/>
              <a:t>Collected by the partners</a:t>
            </a:r>
          </a:p>
          <a:p>
            <a:pPr lvl="1"/>
            <a:r>
              <a:rPr lang="en-US" dirty="0" smtClean="0"/>
              <a:t>Small: 10 classes, 90 properties</a:t>
            </a:r>
          </a:p>
          <a:p>
            <a:r>
              <a:rPr lang="en-GB" dirty="0" err="1" smtClean="0"/>
              <a:t>PartagePlus</a:t>
            </a:r>
            <a:r>
              <a:rPr lang="en-GB" dirty="0" smtClean="0"/>
              <a:t> </a:t>
            </a:r>
            <a:r>
              <a:rPr lang="en-GB" dirty="0" smtClean="0"/>
              <a:t>(Art Nouveau)</a:t>
            </a:r>
            <a:r>
              <a:rPr lang="en-GB" dirty="0" smtClean="0"/>
              <a:t> thesaurus</a:t>
            </a:r>
            <a:endParaRPr lang="en-GB" dirty="0" smtClean="0"/>
          </a:p>
          <a:p>
            <a:pPr lvl="1"/>
            <a:r>
              <a:rPr lang="en-GB" dirty="0" smtClean="0"/>
              <a:t>I</a:t>
            </a:r>
            <a:r>
              <a:rPr lang="en-GB" dirty="0" smtClean="0"/>
              <a:t>nspired </a:t>
            </a:r>
            <a:r>
              <a:rPr lang="en-GB" dirty="0" smtClean="0"/>
              <a:t>by Getty AAT</a:t>
            </a:r>
            <a:endParaRPr lang="en-GB" dirty="0" smtClean="0"/>
          </a:p>
          <a:p>
            <a:pPr lvl="1"/>
            <a:r>
              <a:rPr lang="en-GB" dirty="0" smtClean="0"/>
              <a:t>Gathered </a:t>
            </a:r>
            <a:r>
              <a:rPr lang="en-GB" dirty="0" smtClean="0"/>
              <a:t>by the partners </a:t>
            </a:r>
            <a:endParaRPr lang="en-GB" dirty="0" smtClean="0"/>
          </a:p>
          <a:p>
            <a:pPr lvl="1"/>
            <a:r>
              <a:rPr lang="en-GB" dirty="0" smtClean="0"/>
              <a:t>Majority </a:t>
            </a:r>
            <a:r>
              <a:rPr lang="en-GB" dirty="0" smtClean="0"/>
              <a:t>of concepts (97%) </a:t>
            </a:r>
            <a:r>
              <a:rPr lang="en-GB" dirty="0" smtClean="0"/>
              <a:t>successfully </a:t>
            </a:r>
            <a:r>
              <a:rPr lang="en-GB" dirty="0" smtClean="0"/>
              <a:t>matched to </a:t>
            </a:r>
            <a:r>
              <a:rPr lang="en-GB" dirty="0" smtClean="0"/>
              <a:t>AAT</a:t>
            </a:r>
          </a:p>
          <a:p>
            <a:r>
              <a:rPr lang="en-GB" dirty="0" smtClean="0"/>
              <a:t>Specialist areas call for focused small classifications</a:t>
            </a:r>
          </a:p>
          <a:p>
            <a:pPr lvl="1"/>
            <a:r>
              <a:rPr lang="en-GB" dirty="0" smtClean="0"/>
              <a:t>Does the consortium want to develop a specialist thesaurus??? Maybe on "EFD Themes"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fontAlgn="base" hangingPunct="1"/>
            <a:r>
              <a:rPr lang="en-US" dirty="0" smtClean="0"/>
              <a:t>Specialist Thesauri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251520" y="1196974"/>
            <a:ext cx="4352230" cy="5112345"/>
          </a:xfrm>
        </p:spPr>
        <p:txBody>
          <a:bodyPr>
            <a:normAutofit fontScale="77500" lnSpcReduction="20000"/>
          </a:bodyPr>
          <a:lstStyle/>
          <a:p>
            <a:r>
              <a:rPr lang="en-GB" dirty="0" smtClean="0"/>
              <a:t>books on Bovine care &amp; feeding (TEL)</a:t>
            </a:r>
            <a:endParaRPr lang="en-US" dirty="0" smtClean="0"/>
          </a:p>
          <a:p>
            <a:r>
              <a:rPr lang="en-GB" dirty="0" smtClean="0"/>
              <a:t>book on tubers/roots used by New Zealand aboriginals (RLUK)</a:t>
            </a:r>
            <a:endParaRPr lang="en-US" dirty="0" smtClean="0"/>
          </a:p>
          <a:p>
            <a:r>
              <a:rPr lang="en-GB" dirty="0" smtClean="0"/>
              <a:t>self-portraits involving some food (Slovak National Gallery)</a:t>
            </a:r>
            <a:endParaRPr lang="en-US" dirty="0" smtClean="0"/>
          </a:p>
          <a:p>
            <a:r>
              <a:rPr lang="en-GB" dirty="0" smtClean="0"/>
              <a:t>traditional recipes for Christmas-related foods (Ontotext)</a:t>
            </a:r>
            <a:endParaRPr lang="en-US" dirty="0" smtClean="0"/>
          </a:p>
          <a:p>
            <a:r>
              <a:rPr lang="en-GB" dirty="0" smtClean="0"/>
              <a:t>colourful pasta arrangements (Horniman)</a:t>
            </a:r>
            <a:endParaRPr lang="en-US" dirty="0" smtClean="0"/>
          </a:p>
          <a:p>
            <a:r>
              <a:rPr lang="en-GB" dirty="0" smtClean="0"/>
              <a:t>mortar used to mix lime with tobacco to enhance its psychogenic compounds (Horniman)</a:t>
            </a:r>
            <a:endParaRPr lang="en-US" dirty="0" smtClean="0"/>
          </a:p>
          <a:p>
            <a:r>
              <a:rPr lang="en-GB" dirty="0" smtClean="0"/>
              <a:t>food pounder cut from coral, noted for its ergonomic design (Horniman)</a:t>
            </a:r>
            <a:endParaRPr lang="en-US" dirty="0" smtClean="0"/>
          </a:p>
          <a:p>
            <a:r>
              <a:rPr lang="en-GB" dirty="0" smtClean="0"/>
              <a:t>a </a:t>
            </a:r>
            <a:r>
              <a:rPr lang="en-GB" dirty="0" smtClean="0"/>
              <a:t>composition of man with roosters/geese made from bread (Horniman</a:t>
            </a:r>
            <a:r>
              <a:rPr lang="en-GB" dirty="0" smtClean="0"/>
              <a:t>)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6150" y="1196975"/>
            <a:ext cx="4387850" cy="4895850"/>
          </a:xfrm>
        </p:spPr>
        <p:txBody>
          <a:bodyPr>
            <a:noAutofit/>
          </a:bodyPr>
          <a:lstStyle/>
          <a:p>
            <a:r>
              <a:rPr lang="en-GB" sz="1900" dirty="0" smtClean="0"/>
              <a:t>horse made from cheese (Horniman)</a:t>
            </a:r>
            <a:endParaRPr lang="en-US" sz="1900" dirty="0" smtClean="0"/>
          </a:p>
          <a:p>
            <a:r>
              <a:rPr lang="en-GB" sz="1900" dirty="0" smtClean="0"/>
              <a:t>poems about food &amp; love</a:t>
            </a:r>
            <a:endParaRPr lang="en-US" sz="1900" dirty="0" smtClean="0"/>
          </a:p>
          <a:p>
            <a:r>
              <a:rPr lang="en-GB" sz="1900" dirty="0" smtClean="0"/>
              <a:t>photos </a:t>
            </a:r>
            <a:r>
              <a:rPr lang="en-GB" sz="1900" dirty="0" smtClean="0"/>
              <a:t>of old people having dinner</a:t>
            </a:r>
            <a:endParaRPr lang="en-US" sz="1900" dirty="0" smtClean="0"/>
          </a:p>
          <a:p>
            <a:r>
              <a:rPr lang="en-GB" sz="1900" dirty="0" smtClean="0"/>
              <a:t>photos of packers on a wharf</a:t>
            </a:r>
            <a:endParaRPr lang="en-US" sz="1900" dirty="0" smtClean="0"/>
          </a:p>
          <a:p>
            <a:r>
              <a:rPr lang="en-GB" sz="1900" dirty="0" smtClean="0"/>
              <a:t>photos of Parisian cafes</a:t>
            </a:r>
            <a:endParaRPr lang="en-US" sz="1900" dirty="0" smtClean="0"/>
          </a:p>
          <a:p>
            <a:r>
              <a:rPr lang="en-GB" sz="1900" dirty="0" smtClean="0"/>
              <a:t>photos of a shepherd tending goats</a:t>
            </a:r>
            <a:endParaRPr lang="en-US" sz="1900" dirty="0" smtClean="0"/>
          </a:p>
          <a:p>
            <a:r>
              <a:rPr lang="en-GB" sz="1900" dirty="0" smtClean="0"/>
              <a:t>photos of a vintner in his winery</a:t>
            </a:r>
            <a:endParaRPr lang="en-US" sz="1900" dirty="0" smtClean="0"/>
          </a:p>
          <a:p>
            <a:r>
              <a:rPr lang="en-GB" sz="1900" dirty="0" smtClean="0"/>
              <a:t>medieval cook book (manuscript)</a:t>
            </a:r>
            <a:endParaRPr lang="en-US" sz="1900" dirty="0" smtClean="0"/>
          </a:p>
          <a:p>
            <a:r>
              <a:rPr lang="en-GB" sz="1900" dirty="0" smtClean="0"/>
              <a:t>commercial label/ad for </a:t>
            </a:r>
            <a:r>
              <a:rPr lang="en-GB" sz="1900" dirty="0" err="1" smtClean="0"/>
              <a:t>consomme</a:t>
            </a:r>
            <a:endParaRPr lang="en-US" sz="1900" dirty="0" smtClean="0"/>
          </a:p>
          <a:p>
            <a:r>
              <a:rPr lang="en-GB" sz="1900" dirty="0" smtClean="0"/>
              <a:t>etc </a:t>
            </a:r>
            <a:r>
              <a:rPr lang="en-GB" sz="1900" dirty="0" err="1" smtClean="0"/>
              <a:t>etc</a:t>
            </a:r>
            <a:endParaRPr lang="en-US" sz="1900" dirty="0" smtClean="0"/>
          </a:p>
          <a:p>
            <a:endParaRPr lang="en-US" sz="1900" dirty="0" smtClean="0"/>
          </a:p>
          <a:p>
            <a:endParaRPr lang="en-US" sz="19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Variety of FD Content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Food and Drink is pervasive both in our daily lives, and also in our culture</a:t>
            </a:r>
          </a:p>
          <a:p>
            <a:r>
              <a:rPr lang="en-US" dirty="0" smtClean="0"/>
              <a:t>The FD Classification will necessarily be very wide</a:t>
            </a:r>
          </a:p>
          <a:p>
            <a:r>
              <a:rPr lang="en-US" dirty="0" smtClean="0"/>
              <a:t>Cannot be a closed "finished" artifact</a:t>
            </a:r>
          </a:p>
          <a:p>
            <a:r>
              <a:rPr lang="en-US" dirty="0" smtClean="0"/>
              <a:t>Will be open-ended, ever evolving</a:t>
            </a:r>
          </a:p>
          <a:p>
            <a:r>
              <a:rPr lang="en-US" dirty="0" smtClean="0"/>
              <a:t>Developed through human-computer interaction and positive feedback loops:</a:t>
            </a:r>
          </a:p>
          <a:p>
            <a:pPr lvl="1"/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Crowd-sourcing</a:t>
            </a:r>
          </a:p>
          <a:p>
            <a:r>
              <a:rPr lang="en-US" dirty="0" smtClean="0"/>
              <a:t>Hoping that Europeana will adopt it and evolve it for the future FD Channel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Classification Problem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pPr rtl="0" eaLnBrk="1" fontAlgn="base" hangingPunct="1"/>
            <a:r>
              <a:rPr lang="en-US" sz="3600" b="1" dirty="0" smtClean="0">
                <a:solidFill>
                  <a:srgbClr val="C8461E"/>
                </a:solidFill>
                <a:latin typeface="Calibri" pitchFamily="34" charset="0"/>
                <a:ea typeface="+mj-ea"/>
                <a:cs typeface="+mj-cs"/>
              </a:rPr>
              <a:t>FD Classification Examples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examples below we use </a:t>
            </a:r>
            <a:r>
              <a:rPr lang="en-US" dirty="0" smtClean="0"/>
              <a:t>concepts/entities </a:t>
            </a:r>
            <a:r>
              <a:rPr lang="en-US" dirty="0" smtClean="0"/>
              <a:t>from Wikipedia, Getty Art &amp; Architecture Thesaurus, and GeoNames</a:t>
            </a:r>
          </a:p>
          <a:p>
            <a:r>
              <a:rPr lang="en-US" dirty="0" smtClean="0"/>
              <a:t>Each of the concepts/entities is available on the web and has additional data (categories/hierarchy, dates, coordinates…)</a:t>
            </a:r>
          </a:p>
          <a:p>
            <a:pPr lvl="1"/>
            <a:r>
              <a:rPr lang="en-US" dirty="0" smtClean="0"/>
              <a:t>Wikipedia is available as machine-readable data: 11 </a:t>
            </a:r>
            <a:r>
              <a:rPr lang="en-US" dirty="0" err="1" smtClean="0"/>
              <a:t>DBpedias</a:t>
            </a:r>
            <a:r>
              <a:rPr lang="en-US" dirty="0" smtClean="0"/>
              <a:t>, Wikidata (see later)</a:t>
            </a:r>
          </a:p>
          <a:p>
            <a:r>
              <a:rPr lang="en-US" dirty="0" smtClean="0"/>
              <a:t>We cover several classification facets; let's try to add more together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Examples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923928" y="1196975"/>
            <a:ext cx="5220072" cy="4895850"/>
          </a:xfrm>
        </p:spPr>
        <p:txBody>
          <a:bodyPr>
            <a:normAutofit fontScale="85000" lnSpcReduction="20000"/>
          </a:bodyPr>
          <a:lstStyle/>
          <a:p>
            <a:r>
              <a:rPr lang="en-GB" dirty="0" smtClean="0"/>
              <a:t>Object: </a:t>
            </a:r>
            <a:r>
              <a:rPr lang="en-GB" u="sng" dirty="0" smtClean="0">
                <a:hlinkClick r:id="rId2"/>
              </a:rPr>
              <a:t>aat:300024725</a:t>
            </a:r>
            <a:r>
              <a:rPr lang="en-GB" dirty="0" smtClean="0"/>
              <a:t> </a:t>
            </a:r>
            <a:r>
              <a:rPr lang="en-GB" dirty="0" smtClean="0"/>
              <a:t>pestles</a:t>
            </a:r>
            <a:endParaRPr lang="en-US" dirty="0" smtClean="0"/>
          </a:p>
          <a:p>
            <a:pPr lvl="1"/>
            <a:r>
              <a:rPr lang="en-GB" u="sng" dirty="0" err="1" smtClean="0">
                <a:hlinkClick r:id="rId3"/>
              </a:rPr>
              <a:t>wiki:Mortar_and_pestle</a:t>
            </a:r>
            <a:r>
              <a:rPr lang="en-GB" dirty="0" smtClean="0"/>
              <a:t> </a:t>
            </a:r>
            <a:r>
              <a:rPr lang="en-GB" dirty="0" smtClean="0"/>
              <a:t>is similar, but is a group of 2 </a:t>
            </a:r>
            <a:r>
              <a:rPr lang="en-GB" dirty="0" smtClean="0"/>
              <a:t>objects</a:t>
            </a:r>
          </a:p>
          <a:p>
            <a:pPr lvl="1"/>
            <a:r>
              <a:rPr lang="en-GB" dirty="0" smtClean="0"/>
              <a:t>Wikipedia is an encyclopaedia not dictionary</a:t>
            </a:r>
          </a:p>
          <a:p>
            <a:pPr lvl="1"/>
            <a:r>
              <a:rPr lang="en-GB" dirty="0" smtClean="0"/>
              <a:t>Wiktionary is a dictionary, but has smaller coverage</a:t>
            </a:r>
            <a:endParaRPr lang="en-US" dirty="0" smtClean="0"/>
          </a:p>
          <a:p>
            <a:r>
              <a:rPr lang="en-GB" dirty="0" smtClean="0"/>
              <a:t>Material: </a:t>
            </a:r>
            <a:r>
              <a:rPr lang="en-GB" u="sng" dirty="0" smtClean="0">
                <a:hlinkClick r:id="rId4"/>
              </a:rPr>
              <a:t>aat:300250925</a:t>
            </a:r>
            <a:r>
              <a:rPr lang="en-GB" dirty="0" smtClean="0"/>
              <a:t> </a:t>
            </a:r>
            <a:r>
              <a:rPr lang="en-GB" dirty="0" smtClean="0"/>
              <a:t>corals (animals)</a:t>
            </a:r>
            <a:endParaRPr lang="en-US" dirty="0" smtClean="0"/>
          </a:p>
          <a:p>
            <a:pPr lvl="1"/>
            <a:r>
              <a:rPr lang="en-GB" dirty="0" smtClean="0"/>
              <a:t>Same as: </a:t>
            </a:r>
            <a:r>
              <a:rPr lang="en-GB" u="sng" dirty="0" err="1" smtClean="0">
                <a:hlinkClick r:id="rId5"/>
              </a:rPr>
              <a:t>wiki:Coral</a:t>
            </a:r>
            <a:endParaRPr lang="en-US" dirty="0" smtClean="0"/>
          </a:p>
          <a:p>
            <a:r>
              <a:rPr lang="en-GB" dirty="0" smtClean="0"/>
              <a:t>Style/Period: </a:t>
            </a:r>
            <a:r>
              <a:rPr lang="en-GB" u="sng" dirty="0" smtClean="0">
                <a:hlinkClick r:id="rId6"/>
              </a:rPr>
              <a:t>aat:300021975</a:t>
            </a:r>
            <a:r>
              <a:rPr lang="en-GB" dirty="0" smtClean="0"/>
              <a:t> </a:t>
            </a:r>
            <a:r>
              <a:rPr lang="en-GB" dirty="0" smtClean="0"/>
              <a:t>Austral </a:t>
            </a:r>
            <a:r>
              <a:rPr lang="en-GB" dirty="0" smtClean="0"/>
              <a:t>Islands</a:t>
            </a:r>
          </a:p>
          <a:p>
            <a:r>
              <a:rPr lang="en-GB" dirty="0" smtClean="0"/>
              <a:t>Spatial </a:t>
            </a:r>
            <a:r>
              <a:rPr lang="en-GB" dirty="0" smtClean="0"/>
              <a:t>(made and used): </a:t>
            </a:r>
            <a:r>
              <a:rPr lang="en-GB" u="sng" dirty="0" err="1" smtClean="0">
                <a:hlinkClick r:id="rId7"/>
              </a:rPr>
              <a:t>wiki:Austral_Islands</a:t>
            </a:r>
            <a:endParaRPr lang="en-US" dirty="0" smtClean="0"/>
          </a:p>
          <a:p>
            <a:pPr lvl="1"/>
            <a:r>
              <a:rPr lang="en-GB" dirty="0" smtClean="0"/>
              <a:t>Same as: </a:t>
            </a:r>
            <a:r>
              <a:rPr lang="en-GB" u="sng" dirty="0" smtClean="0">
                <a:hlinkClick r:id="rId8"/>
              </a:rPr>
              <a:t>tgn:1009851</a:t>
            </a:r>
            <a:r>
              <a:rPr lang="en-GB" dirty="0" smtClean="0"/>
              <a:t> </a:t>
            </a:r>
            <a:r>
              <a:rPr lang="en-GB" dirty="0" err="1" smtClean="0"/>
              <a:t>Îles</a:t>
            </a:r>
            <a:r>
              <a:rPr lang="en-GB" dirty="0" smtClean="0"/>
              <a:t> </a:t>
            </a:r>
            <a:r>
              <a:rPr lang="en-GB" dirty="0" err="1" smtClean="0"/>
              <a:t>Tubuaï</a:t>
            </a:r>
            <a:endParaRPr lang="en-US" dirty="0" smtClean="0"/>
          </a:p>
          <a:p>
            <a:pPr lvl="1"/>
            <a:r>
              <a:rPr lang="en-GB" dirty="0" smtClean="0"/>
              <a:t>Same as: </a:t>
            </a:r>
            <a:r>
              <a:rPr lang="en-GB" u="sng" dirty="0" smtClean="0">
                <a:hlinkClick r:id="rId9"/>
              </a:rPr>
              <a:t>geonames:4033250</a:t>
            </a:r>
            <a:r>
              <a:rPr lang="en-GB" dirty="0" smtClean="0"/>
              <a:t> </a:t>
            </a:r>
            <a:endParaRPr lang="en-US" dirty="0" smtClean="0"/>
          </a:p>
          <a:p>
            <a:r>
              <a:rPr lang="en-GB" dirty="0" err="1" smtClean="0"/>
              <a:t>Penu</a:t>
            </a:r>
            <a:r>
              <a:rPr lang="en-GB" dirty="0" smtClean="0"/>
              <a:t> is </a:t>
            </a:r>
            <a:r>
              <a:rPr lang="en-GB" dirty="0" smtClean="0"/>
              <a:t>the type of pestle not a place</a:t>
            </a:r>
          </a:p>
          <a:p>
            <a:pPr lvl="1"/>
            <a:r>
              <a:rPr lang="en-GB" smtClean="0"/>
              <a:t>(</a:t>
            </a:r>
            <a:r>
              <a:rPr lang="en-GB" dirty="0" smtClean="0">
                <a:hlinkClick r:id="rId10"/>
              </a:rPr>
              <a:t>Geonames</a:t>
            </a:r>
            <a:r>
              <a:rPr lang="en-GB" dirty="0" smtClean="0"/>
              <a:t> </a:t>
            </a:r>
            <a:r>
              <a:rPr lang="en-GB" dirty="0" smtClean="0"/>
              <a:t>knows 10 </a:t>
            </a:r>
            <a:r>
              <a:rPr lang="en-GB" dirty="0" smtClean="0"/>
              <a:t>"</a:t>
            </a:r>
            <a:r>
              <a:rPr lang="en-GB" dirty="0" err="1" smtClean="0"/>
              <a:t>Penu</a:t>
            </a:r>
            <a:r>
              <a:rPr lang="en-GB" dirty="0" smtClean="0"/>
              <a:t>", </a:t>
            </a:r>
            <a:r>
              <a:rPr lang="en-GB" dirty="0" smtClean="0"/>
              <a:t>but neither </a:t>
            </a:r>
            <a:r>
              <a:rPr lang="en-GB" dirty="0" smtClean="0"/>
              <a:t>in the </a:t>
            </a:r>
            <a:r>
              <a:rPr lang="en-GB" dirty="0" smtClean="0"/>
              <a:t>Austral </a:t>
            </a:r>
            <a:r>
              <a:rPr lang="en-GB" dirty="0" smtClean="0"/>
              <a:t>Islands)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Coral Food Pounder</a:t>
            </a:r>
            <a:endParaRPr lang="en-US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11" cstate="print"/>
          <a:srcRect l="9473" t="13284"/>
          <a:stretch>
            <a:fillRect/>
          </a:stretch>
        </p:blipFill>
        <p:spPr bwMode="auto">
          <a:xfrm>
            <a:off x="323528" y="1484784"/>
            <a:ext cx="3199134" cy="43204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323528" y="2996951"/>
            <a:ext cx="8640960" cy="3456385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Object: </a:t>
            </a:r>
            <a:r>
              <a:rPr lang="en-GB" u="sng" dirty="0" smtClean="0">
                <a:hlinkClick r:id="rId2"/>
              </a:rPr>
              <a:t>aat:300027043</a:t>
            </a:r>
            <a:r>
              <a:rPr lang="en-GB" dirty="0" smtClean="0"/>
              <a:t> </a:t>
            </a:r>
            <a:r>
              <a:rPr lang="en-GB" dirty="0" smtClean="0"/>
              <a:t>recipes</a:t>
            </a:r>
            <a:endParaRPr lang="en-US" dirty="0" smtClean="0"/>
          </a:p>
          <a:p>
            <a:pPr lvl="1"/>
            <a:r>
              <a:rPr lang="en-GB" dirty="0" smtClean="0"/>
              <a:t>Same as: </a:t>
            </a:r>
            <a:r>
              <a:rPr lang="en-GB" u="sng" dirty="0" err="1" smtClean="0">
                <a:hlinkClick r:id="rId3"/>
              </a:rPr>
              <a:t>wiki:Recipe</a:t>
            </a:r>
            <a:endParaRPr lang="en-US" dirty="0" smtClean="0"/>
          </a:p>
          <a:p>
            <a:r>
              <a:rPr lang="en-GB" dirty="0" smtClean="0"/>
              <a:t>Subject (food): </a:t>
            </a:r>
            <a:r>
              <a:rPr lang="en-GB" u="sng" dirty="0" err="1" smtClean="0">
                <a:hlinkClick r:id="rId4"/>
              </a:rPr>
              <a:t>enwiki:Česnica</a:t>
            </a:r>
            <a:r>
              <a:rPr lang="en-GB" dirty="0" smtClean="0"/>
              <a:t> (Serbian</a:t>
            </a:r>
            <a:r>
              <a:rPr lang="en-GB" dirty="0" smtClean="0"/>
              <a:t>)</a:t>
            </a:r>
            <a:endParaRPr lang="en-US" dirty="0" smtClean="0"/>
          </a:p>
          <a:p>
            <a:pPr lvl="1"/>
            <a:r>
              <a:rPr lang="en-GB" dirty="0" smtClean="0"/>
              <a:t>Same as: </a:t>
            </a:r>
            <a:r>
              <a:rPr lang="en-GB" u="sng" dirty="0" err="1" smtClean="0">
                <a:hlinkClick r:id="rId5"/>
              </a:rPr>
              <a:t>ruwiki</a:t>
            </a:r>
            <a:r>
              <a:rPr lang="en-GB" u="sng" dirty="0" smtClean="0">
                <a:hlinkClick r:id="rId5"/>
              </a:rPr>
              <a:t>:</a:t>
            </a:r>
            <a:r>
              <a:rPr lang="bg-BG" u="sng" dirty="0" smtClean="0">
                <a:hlinkClick r:id="rId5"/>
              </a:rPr>
              <a:t>Рождественский_хлеб</a:t>
            </a:r>
            <a:r>
              <a:rPr lang="en-GB" dirty="0" smtClean="0"/>
              <a:t> (Russian</a:t>
            </a:r>
            <a:r>
              <a:rPr lang="en-GB" dirty="0" smtClean="0"/>
              <a:t>)</a:t>
            </a:r>
            <a:endParaRPr lang="en-US" dirty="0" smtClean="0"/>
          </a:p>
          <a:p>
            <a:pPr lvl="1"/>
            <a:r>
              <a:rPr lang="en-GB" dirty="0" smtClean="0"/>
              <a:t>Same as: </a:t>
            </a:r>
            <a:r>
              <a:rPr lang="en-GB" u="sng" dirty="0" err="1" smtClean="0">
                <a:hlinkClick r:id="rId6"/>
              </a:rPr>
              <a:t>ruwiki</a:t>
            </a:r>
            <a:r>
              <a:rPr lang="en-GB" u="sng" dirty="0" smtClean="0">
                <a:hlinkClick r:id="rId6"/>
              </a:rPr>
              <a:t>:</a:t>
            </a:r>
            <a:r>
              <a:rPr lang="bg-BG" u="sng" dirty="0" smtClean="0">
                <a:hlinkClick r:id="rId6"/>
              </a:rPr>
              <a:t>Погача</a:t>
            </a:r>
            <a:r>
              <a:rPr lang="en-GB" dirty="0" smtClean="0"/>
              <a:t> (Bulgarian</a:t>
            </a:r>
            <a:r>
              <a:rPr lang="en-GB" dirty="0" smtClean="0"/>
              <a:t>)</a:t>
            </a:r>
            <a:endParaRPr lang="en-US" dirty="0" smtClean="0"/>
          </a:p>
          <a:p>
            <a:r>
              <a:rPr lang="en-GB" dirty="0" smtClean="0"/>
              <a:t>Spatial (used): </a:t>
            </a:r>
          </a:p>
          <a:p>
            <a:pPr lvl="1"/>
            <a:r>
              <a:rPr lang="en-GB" dirty="0" smtClean="0"/>
              <a:t>Bulgaria </a:t>
            </a:r>
            <a:r>
              <a:rPr lang="en-GB" dirty="0" smtClean="0"/>
              <a:t>&amp; Macedonia (</a:t>
            </a:r>
            <a:r>
              <a:rPr lang="en-GB" dirty="0" err="1" smtClean="0"/>
              <a:t>погача</a:t>
            </a:r>
            <a:r>
              <a:rPr lang="en-GB" dirty="0" smtClean="0"/>
              <a:t>, </a:t>
            </a:r>
            <a:r>
              <a:rPr lang="en-GB" dirty="0" err="1" smtClean="0"/>
              <a:t>пита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Serbia </a:t>
            </a:r>
            <a:r>
              <a:rPr lang="en-GB" dirty="0" smtClean="0"/>
              <a:t>(</a:t>
            </a:r>
            <a:r>
              <a:rPr lang="en-GB" dirty="0" err="1" smtClean="0"/>
              <a:t>чесница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Greece </a:t>
            </a:r>
            <a:r>
              <a:rPr lang="en-GB" dirty="0" smtClean="0"/>
              <a:t>(</a:t>
            </a:r>
            <a:r>
              <a:rPr lang="en-GB" dirty="0" err="1" smtClean="0"/>
              <a:t>basilopitta</a:t>
            </a:r>
            <a:r>
              <a:rPr lang="en-GB" dirty="0" smtClean="0"/>
              <a:t>)</a:t>
            </a:r>
          </a:p>
          <a:p>
            <a:r>
              <a:rPr lang="en-GB" dirty="0" smtClean="0"/>
              <a:t>Event: </a:t>
            </a:r>
            <a:r>
              <a:rPr lang="en-GB" u="sng" dirty="0" err="1" smtClean="0"/>
              <a:t>wiki:Christmas</a:t>
            </a:r>
            <a:endParaRPr lang="en-US" u="sn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Christmas Bread</a:t>
            </a:r>
            <a:endParaRPr lang="en-US" dirty="0"/>
          </a:p>
        </p:txBody>
      </p:sp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619672" y="620688"/>
            <a:ext cx="5762625" cy="22955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635896" y="1196975"/>
            <a:ext cx="5508104" cy="4895850"/>
          </a:xfrm>
        </p:spPr>
        <p:txBody>
          <a:bodyPr>
            <a:normAutofit/>
          </a:bodyPr>
          <a:lstStyle/>
          <a:p>
            <a:r>
              <a:rPr lang="en-GB" dirty="0" smtClean="0"/>
              <a:t>Object: </a:t>
            </a:r>
            <a:r>
              <a:rPr lang="en-GB" u="sng" dirty="0" err="1" smtClean="0">
                <a:hlinkClick r:id="rId2"/>
              </a:rPr>
              <a:t>wiki:Cup</a:t>
            </a:r>
            <a:endParaRPr lang="en-US" dirty="0" smtClean="0"/>
          </a:p>
          <a:p>
            <a:pPr lvl="1"/>
            <a:r>
              <a:rPr lang="en-GB" dirty="0" smtClean="0"/>
              <a:t>Same as: </a:t>
            </a:r>
            <a:r>
              <a:rPr lang="en-GB" u="sng" dirty="0" smtClean="0">
                <a:hlinkClick r:id="rId3"/>
              </a:rPr>
              <a:t>aat:300043202</a:t>
            </a:r>
            <a:r>
              <a:rPr lang="en-GB" dirty="0" smtClean="0"/>
              <a:t> </a:t>
            </a:r>
            <a:r>
              <a:rPr lang="en-GB" dirty="0" smtClean="0"/>
              <a:t>cups (drinking vessels)</a:t>
            </a:r>
            <a:endParaRPr lang="en-US" dirty="0" smtClean="0"/>
          </a:p>
          <a:p>
            <a:r>
              <a:rPr lang="en-GB" dirty="0" smtClean="0"/>
              <a:t>Material</a:t>
            </a:r>
            <a:r>
              <a:rPr lang="en-GB" dirty="0" smtClean="0"/>
              <a:t>: ???</a:t>
            </a:r>
            <a:endParaRPr lang="en-US" dirty="0" smtClean="0"/>
          </a:p>
          <a:p>
            <a:r>
              <a:rPr lang="en-GB" dirty="0" smtClean="0"/>
              <a:t>Spatial (made, used): </a:t>
            </a:r>
            <a:r>
              <a:rPr lang="en-GB" u="sng" dirty="0" err="1" smtClean="0">
                <a:hlinkClick r:id="rId4"/>
              </a:rPr>
              <a:t>wiki:North_America</a:t>
            </a:r>
            <a:r>
              <a:rPr lang="en-GB" dirty="0" smtClean="0"/>
              <a:t> </a:t>
            </a:r>
            <a:endParaRPr lang="en-US" dirty="0" smtClean="0"/>
          </a:p>
          <a:p>
            <a:pPr lvl="1"/>
            <a:r>
              <a:rPr lang="en-GB" dirty="0" smtClean="0"/>
              <a:t>Same as: </a:t>
            </a:r>
            <a:r>
              <a:rPr lang="en-GB" u="sng" dirty="0" smtClean="0">
                <a:hlinkClick r:id="rId5"/>
              </a:rPr>
              <a:t>tgn:7029440</a:t>
            </a:r>
            <a:r>
              <a:rPr lang="en-GB" dirty="0" smtClean="0"/>
              <a:t> </a:t>
            </a:r>
            <a:r>
              <a:rPr lang="en-GB" dirty="0" smtClean="0"/>
              <a:t>(North America)</a:t>
            </a:r>
            <a:endParaRPr lang="en-US" dirty="0" smtClean="0"/>
          </a:p>
          <a:p>
            <a:r>
              <a:rPr lang="en-GB" dirty="0" smtClean="0"/>
              <a:t>Technique: </a:t>
            </a:r>
            <a:r>
              <a:rPr lang="en-GB" u="sng" dirty="0" err="1" smtClean="0">
                <a:hlinkClick r:id="rId6"/>
              </a:rPr>
              <a:t>wiki:Weaving</a:t>
            </a:r>
            <a:r>
              <a:rPr lang="en-GB" dirty="0" smtClean="0"/>
              <a:t> </a:t>
            </a:r>
            <a:endParaRPr lang="en-US" dirty="0" smtClean="0"/>
          </a:p>
          <a:p>
            <a:pPr lvl="1"/>
            <a:r>
              <a:rPr lang="en-GB" dirty="0" smtClean="0"/>
              <a:t>Same as: </a:t>
            </a:r>
            <a:r>
              <a:rPr lang="en-GB" u="sng" dirty="0" smtClean="0">
                <a:hlinkClick r:id="rId7"/>
              </a:rPr>
              <a:t>aat:300053642</a:t>
            </a:r>
            <a:r>
              <a:rPr lang="en-GB" dirty="0" smtClean="0"/>
              <a:t> </a:t>
            </a:r>
            <a:r>
              <a:rPr lang="en-GB" dirty="0" smtClean="0"/>
              <a:t>weaving</a:t>
            </a:r>
            <a:endParaRPr lang="en-US" dirty="0" smtClean="0"/>
          </a:p>
          <a:p>
            <a:r>
              <a:rPr lang="en-GB" dirty="0" smtClean="0"/>
              <a:t>Culture/Style: </a:t>
            </a:r>
            <a:r>
              <a:rPr lang="en-GB" u="sng" dirty="0" smtClean="0">
                <a:hlinkClick r:id="rId8"/>
              </a:rPr>
              <a:t>aat:300017442</a:t>
            </a:r>
            <a:r>
              <a:rPr lang="en-GB" dirty="0" smtClean="0"/>
              <a:t> </a:t>
            </a:r>
            <a:r>
              <a:rPr lang="en-GB" dirty="0" smtClean="0"/>
              <a:t>Native North American styles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Woven Drinking Cup</a:t>
            </a:r>
            <a:endParaRPr lang="en-US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6865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79511" y="1412776"/>
            <a:ext cx="3096003" cy="3024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Classification Purpose and Semantic Enrichment</a:t>
            </a:r>
            <a:endParaRPr lang="en-US" dirty="0" smtClean="0"/>
          </a:p>
          <a:p>
            <a:r>
              <a:rPr lang="en-US" dirty="0" smtClean="0"/>
              <a:t>The Classification Problem</a:t>
            </a:r>
          </a:p>
          <a:p>
            <a:r>
              <a:rPr lang="en-US" dirty="0" smtClean="0"/>
              <a:t>FD Classification Examples</a:t>
            </a:r>
          </a:p>
          <a:p>
            <a:r>
              <a:rPr lang="en-US" dirty="0" smtClean="0"/>
              <a:t>Candidate Datasets</a:t>
            </a:r>
          </a:p>
          <a:p>
            <a:r>
              <a:rPr lang="en-US" dirty="0" smtClean="0"/>
              <a:t>Visualizations</a:t>
            </a:r>
          </a:p>
          <a:p>
            <a:r>
              <a:rPr lang="en-US" dirty="0" smtClean="0"/>
              <a:t>Tool Ideas</a:t>
            </a:r>
            <a:endParaRPr lang="bg-BG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923928" y="1196975"/>
            <a:ext cx="5220072" cy="4895850"/>
          </a:xfrm>
        </p:spPr>
        <p:txBody>
          <a:bodyPr>
            <a:normAutofit/>
          </a:bodyPr>
          <a:lstStyle/>
          <a:p>
            <a:r>
              <a:rPr lang="en-GB" dirty="0" smtClean="0"/>
              <a:t>Object: </a:t>
            </a:r>
            <a:r>
              <a:rPr lang="en-GB" u="sng" dirty="0" err="1" smtClean="0"/>
              <a:t>wiki:Machete</a:t>
            </a:r>
            <a:endParaRPr lang="en-GB" u="sng" dirty="0" smtClean="0"/>
          </a:p>
          <a:p>
            <a:r>
              <a:rPr lang="en-GB" dirty="0" smtClean="0"/>
              <a:t>Spatial </a:t>
            </a:r>
            <a:r>
              <a:rPr lang="en-GB" dirty="0" smtClean="0"/>
              <a:t>(made, used): </a:t>
            </a:r>
            <a:r>
              <a:rPr lang="en-GB" u="sng" dirty="0" err="1" smtClean="0">
                <a:hlinkClick r:id="rId2"/>
              </a:rPr>
              <a:t>wiki:Belgian_Congo</a:t>
            </a:r>
            <a:r>
              <a:rPr lang="en-GB" dirty="0" smtClean="0"/>
              <a:t> </a:t>
            </a:r>
            <a:endParaRPr lang="en-US" dirty="0" smtClean="0"/>
          </a:p>
          <a:p>
            <a:r>
              <a:rPr lang="en-GB" dirty="0" smtClean="0"/>
              <a:t>Culture/Style: </a:t>
            </a:r>
            <a:r>
              <a:rPr lang="en-GB" u="sng" dirty="0" err="1" smtClean="0">
                <a:hlinkClick r:id="rId3"/>
              </a:rPr>
              <a:t>wiki:Mbuti_people</a:t>
            </a:r>
            <a:r>
              <a:rPr lang="en-GB" dirty="0" smtClean="0"/>
              <a:t> </a:t>
            </a:r>
            <a:endParaRPr lang="en-US" dirty="0" smtClean="0"/>
          </a:p>
          <a:p>
            <a:pPr lvl="1"/>
            <a:r>
              <a:rPr lang="en-GB" dirty="0" smtClean="0"/>
              <a:t>Same as: </a:t>
            </a:r>
            <a:r>
              <a:rPr lang="en-GB" u="sng" dirty="0" smtClean="0">
                <a:hlinkClick r:id="rId4"/>
              </a:rPr>
              <a:t>aat:300260713</a:t>
            </a:r>
            <a:r>
              <a:rPr lang="en-GB" dirty="0" smtClean="0"/>
              <a:t> </a:t>
            </a:r>
            <a:r>
              <a:rPr lang="en-GB" dirty="0" err="1" smtClean="0"/>
              <a:t>Mbuti</a:t>
            </a:r>
            <a:r>
              <a:rPr lang="en-GB" dirty="0" smtClean="0"/>
              <a:t> (Pygmies of Zaire)</a:t>
            </a:r>
            <a:endParaRPr lang="en-US" dirty="0" smtClean="0"/>
          </a:p>
          <a:p>
            <a:r>
              <a:rPr lang="en-GB" dirty="0" smtClean="0"/>
              <a:t>Material: </a:t>
            </a:r>
            <a:r>
              <a:rPr lang="en-GB" u="sng" dirty="0" err="1" smtClean="0">
                <a:hlinkClick r:id="rId5"/>
              </a:rPr>
              <a:t>wiki:Iron</a:t>
            </a:r>
            <a:r>
              <a:rPr lang="en-GB" dirty="0" smtClean="0"/>
              <a:t>, </a:t>
            </a:r>
            <a:r>
              <a:rPr lang="en-GB" u="sng" dirty="0" err="1" smtClean="0">
                <a:hlinkClick r:id="rId6"/>
              </a:rPr>
              <a:t>wiki:Wood</a:t>
            </a:r>
            <a:r>
              <a:rPr lang="en-GB" dirty="0" smtClean="0"/>
              <a:t> 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Machete</a:t>
            </a:r>
            <a:endParaRPr lang="en-US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9937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" y="2492896"/>
            <a:ext cx="3851920" cy="18432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923928" y="1196975"/>
            <a:ext cx="5220072" cy="4895850"/>
          </a:xfrm>
        </p:spPr>
        <p:txBody>
          <a:bodyPr>
            <a:normAutofit/>
          </a:bodyPr>
          <a:lstStyle/>
          <a:p>
            <a:r>
              <a:rPr lang="en-GB" dirty="0" smtClean="0"/>
              <a:t>Object: </a:t>
            </a:r>
            <a:r>
              <a:rPr lang="en-GB" u="sng" dirty="0" err="1" smtClean="0">
                <a:hlinkClick r:id="rId2"/>
              </a:rPr>
              <a:t>wiki:Samovar</a:t>
            </a:r>
            <a:endParaRPr lang="en-GB" u="sng" dirty="0" smtClean="0"/>
          </a:p>
          <a:p>
            <a:r>
              <a:rPr lang="en-GB" dirty="0" smtClean="0"/>
              <a:t>Subject </a:t>
            </a:r>
            <a:r>
              <a:rPr lang="en-GB" dirty="0" smtClean="0"/>
              <a:t> (used for): </a:t>
            </a:r>
            <a:r>
              <a:rPr lang="en-GB" u="sng" dirty="0" err="1" smtClean="0"/>
              <a:t>wiki:Tea</a:t>
            </a:r>
            <a:endParaRPr lang="en-US" u="sng" dirty="0" smtClean="0"/>
          </a:p>
          <a:p>
            <a:r>
              <a:rPr lang="en-GB" dirty="0" smtClean="0"/>
              <a:t>Material: </a:t>
            </a:r>
            <a:r>
              <a:rPr lang="en-GB" u="sng" dirty="0" err="1" smtClean="0">
                <a:hlinkClick r:id="rId3"/>
              </a:rPr>
              <a:t>wiki:Copper</a:t>
            </a:r>
            <a:r>
              <a:rPr lang="en-GB" dirty="0" smtClean="0"/>
              <a:t> </a:t>
            </a:r>
            <a:endParaRPr lang="en-US" dirty="0" smtClean="0"/>
          </a:p>
          <a:p>
            <a:r>
              <a:rPr lang="en-GB" dirty="0" smtClean="0"/>
              <a:t>Spatial (made, used): </a:t>
            </a:r>
            <a:r>
              <a:rPr lang="en-GB" u="sng" dirty="0" err="1" smtClean="0">
                <a:hlinkClick r:id="rId4"/>
              </a:rPr>
              <a:t>wiki:Russia</a:t>
            </a:r>
            <a:r>
              <a:rPr lang="en-GB" dirty="0" smtClean="0"/>
              <a:t> 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Samovar</a:t>
            </a:r>
            <a:endParaRPr lang="en-US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198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536" y="1556792"/>
            <a:ext cx="2598438" cy="37444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923928" y="1196975"/>
            <a:ext cx="5220072" cy="4895850"/>
          </a:xfrm>
        </p:spPr>
        <p:txBody>
          <a:bodyPr>
            <a:normAutofit fontScale="92500"/>
          </a:bodyPr>
          <a:lstStyle/>
          <a:p>
            <a:r>
              <a:rPr lang="en-GB" dirty="0" smtClean="0"/>
              <a:t>Object: </a:t>
            </a:r>
            <a:r>
              <a:rPr lang="en-GB" dirty="0" smtClean="0"/>
              <a:t>???</a:t>
            </a:r>
            <a:endParaRPr lang="en-US" dirty="0" smtClean="0"/>
          </a:p>
          <a:p>
            <a:r>
              <a:rPr lang="en-GB" dirty="0" smtClean="0"/>
              <a:t>Subject (made for): </a:t>
            </a:r>
            <a:r>
              <a:rPr lang="en-GB" u="sng" dirty="0" err="1" smtClean="0">
                <a:hlinkClick r:id="rId2"/>
              </a:rPr>
              <a:t>wiki:Butter</a:t>
            </a:r>
            <a:r>
              <a:rPr lang="en-GB" dirty="0" smtClean="0"/>
              <a:t> </a:t>
            </a:r>
            <a:endParaRPr lang="en-US" dirty="0" smtClean="0"/>
          </a:p>
          <a:p>
            <a:r>
              <a:rPr lang="en-GB" dirty="0" smtClean="0"/>
              <a:t>Materials: </a:t>
            </a:r>
            <a:r>
              <a:rPr lang="en-GB" u="sng" dirty="0" err="1" smtClean="0">
                <a:hlinkClick r:id="rId3"/>
              </a:rPr>
              <a:t>wiki:Wood</a:t>
            </a:r>
            <a:r>
              <a:rPr lang="en-GB" dirty="0" smtClean="0"/>
              <a:t>, </a:t>
            </a:r>
            <a:r>
              <a:rPr lang="en-GB" u="sng" dirty="0" err="1" smtClean="0">
                <a:hlinkClick r:id="rId4"/>
              </a:rPr>
              <a:t>wiki:Leather</a:t>
            </a:r>
            <a:endParaRPr lang="en-US" dirty="0" smtClean="0"/>
          </a:p>
          <a:p>
            <a:r>
              <a:rPr lang="en-GB" dirty="0" smtClean="0"/>
              <a:t>Material (origin): </a:t>
            </a:r>
            <a:r>
              <a:rPr lang="en-GB" u="sng" dirty="0" err="1" smtClean="0">
                <a:hlinkClick r:id="rId5"/>
              </a:rPr>
              <a:t>wiki:Camel</a:t>
            </a:r>
            <a:r>
              <a:rPr lang="en-GB" dirty="0" smtClean="0"/>
              <a:t> ("preferably from the knee"), </a:t>
            </a:r>
            <a:r>
              <a:rPr lang="en-GB" u="sng" dirty="0" err="1" smtClean="0">
                <a:hlinkClick r:id="rId6"/>
              </a:rPr>
              <a:t>wiki:Ox</a:t>
            </a:r>
            <a:r>
              <a:rPr lang="en-GB" dirty="0" smtClean="0"/>
              <a:t> </a:t>
            </a:r>
            <a:endParaRPr lang="en-US" dirty="0" smtClean="0"/>
          </a:p>
          <a:p>
            <a:r>
              <a:rPr lang="en-GB" dirty="0" smtClean="0"/>
              <a:t>Spatial (found) </a:t>
            </a:r>
            <a:r>
              <a:rPr lang="en-GB" u="sng" dirty="0" err="1" smtClean="0">
                <a:hlinkClick r:id="rId7"/>
              </a:rPr>
              <a:t>wiki:Omo_River</a:t>
            </a:r>
            <a:r>
              <a:rPr lang="en-GB" dirty="0" smtClean="0"/>
              <a:t> </a:t>
            </a:r>
            <a:r>
              <a:rPr lang="en-GB" dirty="0" smtClean="0"/>
              <a:t>(Ethiopia)</a:t>
            </a:r>
            <a:endParaRPr lang="en-US" dirty="0" smtClean="0"/>
          </a:p>
          <a:p>
            <a:pPr lvl="1"/>
            <a:r>
              <a:rPr lang="en-GB" dirty="0" smtClean="0"/>
              <a:t>Same as: </a:t>
            </a:r>
            <a:r>
              <a:rPr lang="en-GB" u="sng" dirty="0" smtClean="0">
                <a:hlinkClick r:id="rId8"/>
              </a:rPr>
              <a:t>geonames:8692910</a:t>
            </a:r>
            <a:r>
              <a:rPr lang="en-GB" dirty="0" smtClean="0"/>
              <a:t>. </a:t>
            </a:r>
          </a:p>
          <a:p>
            <a:pPr lvl="1"/>
            <a:r>
              <a:rPr lang="en-GB" dirty="0" smtClean="0"/>
              <a:t>TGN </a:t>
            </a:r>
            <a:r>
              <a:rPr lang="en-GB" dirty="0" smtClean="0"/>
              <a:t>doesn't have such entry</a:t>
            </a:r>
            <a:endParaRPr lang="en-US" dirty="0" smtClean="0"/>
          </a:p>
          <a:p>
            <a:r>
              <a:rPr lang="en-GB" dirty="0" smtClean="0"/>
              <a:t>Culture/style: </a:t>
            </a:r>
            <a:r>
              <a:rPr lang="en-GB" u="sng" dirty="0" err="1" smtClean="0">
                <a:hlinkClick r:id="rId9"/>
              </a:rPr>
              <a:t>wiki:Nyangatom_people</a:t>
            </a:r>
            <a:endParaRPr lang="en-GB" u="sng" dirty="0" smtClean="0"/>
          </a:p>
          <a:p>
            <a:pPr lvl="1"/>
            <a:r>
              <a:rPr lang="en-GB" dirty="0" smtClean="0"/>
              <a:t>Surprisingly </a:t>
            </a:r>
            <a:r>
              <a:rPr lang="en-GB" dirty="0" smtClean="0"/>
              <a:t>AAT doesn't have such entry (also searched for the alias </a:t>
            </a:r>
            <a:r>
              <a:rPr lang="en-GB" dirty="0" err="1" smtClean="0"/>
              <a:t>Donyiro</a:t>
            </a:r>
            <a:r>
              <a:rPr lang="en-GB" dirty="0" smtClean="0"/>
              <a:t>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Butter Pot</a:t>
            </a:r>
            <a:endParaRPr lang="en-US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8913" name="Picture 3"/>
          <p:cNvPicPr>
            <a:picLocks noChangeAspect="1" noChangeArrowheads="1"/>
          </p:cNvPicPr>
          <p:nvPr/>
        </p:nvPicPr>
        <p:blipFill>
          <a:blip r:embed="rId10" cstate="print"/>
          <a:srcRect r="45631"/>
          <a:stretch>
            <a:fillRect/>
          </a:stretch>
        </p:blipFill>
        <p:spPr bwMode="auto">
          <a:xfrm>
            <a:off x="144016" y="1268760"/>
            <a:ext cx="2771800" cy="38717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923928" y="1196975"/>
            <a:ext cx="5220072" cy="4895850"/>
          </a:xfrm>
        </p:spPr>
        <p:txBody>
          <a:bodyPr>
            <a:normAutofit/>
          </a:bodyPr>
          <a:lstStyle/>
          <a:p>
            <a:r>
              <a:rPr lang="en-GB" dirty="0" smtClean="0"/>
              <a:t>Object : </a:t>
            </a:r>
            <a:r>
              <a:rPr lang="en-GB" u="sng" dirty="0" err="1" smtClean="0">
                <a:hlinkClick r:id="rId2"/>
              </a:rPr>
              <a:t>wiki:Doll</a:t>
            </a:r>
            <a:r>
              <a:rPr lang="en-GB" dirty="0" smtClean="0"/>
              <a:t>, </a:t>
            </a:r>
            <a:r>
              <a:rPr lang="en-GB" u="sng" dirty="0" err="1" smtClean="0">
                <a:hlinkClick r:id="rId3"/>
              </a:rPr>
              <a:t>wiki:Figurine</a:t>
            </a:r>
            <a:r>
              <a:rPr lang="en-GB" dirty="0" smtClean="0"/>
              <a:t> </a:t>
            </a:r>
            <a:endParaRPr lang="en-US" dirty="0" smtClean="0"/>
          </a:p>
          <a:p>
            <a:r>
              <a:rPr lang="en-GB" dirty="0" smtClean="0"/>
              <a:t>Spatial </a:t>
            </a:r>
            <a:r>
              <a:rPr lang="en-GB" dirty="0" smtClean="0"/>
              <a:t>(made, used): </a:t>
            </a:r>
            <a:r>
              <a:rPr lang="en-GB" u="sng" dirty="0" err="1" smtClean="0">
                <a:hlinkClick r:id="rId4"/>
              </a:rPr>
              <a:t>wiki:Poland</a:t>
            </a:r>
            <a:r>
              <a:rPr lang="en-GB" dirty="0" smtClean="0"/>
              <a:t> </a:t>
            </a:r>
            <a:endParaRPr lang="en-US" dirty="0" smtClean="0"/>
          </a:p>
          <a:p>
            <a:r>
              <a:rPr lang="en-GB" dirty="0" smtClean="0"/>
              <a:t>Subject </a:t>
            </a:r>
            <a:r>
              <a:rPr lang="en-GB" dirty="0" smtClean="0"/>
              <a:t>(depicted): </a:t>
            </a:r>
            <a:r>
              <a:rPr lang="en-GB" u="sng" dirty="0" err="1" smtClean="0">
                <a:hlinkClick r:id="rId5"/>
              </a:rPr>
              <a:t>wiki:Horse</a:t>
            </a:r>
            <a:endParaRPr lang="en-GB" u="sng" dirty="0" smtClean="0">
              <a:hlinkClick r:id="rId5"/>
            </a:endParaRPr>
          </a:p>
          <a:p>
            <a:r>
              <a:rPr lang="en-GB" dirty="0" smtClean="0"/>
              <a:t>Material: </a:t>
            </a:r>
            <a:r>
              <a:rPr lang="en-GB" u="sng" dirty="0" err="1" smtClean="0">
                <a:hlinkClick r:id="rId6"/>
              </a:rPr>
              <a:t>wiki:Cheese</a:t>
            </a:r>
            <a:r>
              <a:rPr lang="en-GB" dirty="0" smtClean="0"/>
              <a:t> </a:t>
            </a:r>
          </a:p>
          <a:p>
            <a:pPr>
              <a:buNone/>
            </a:pPr>
            <a:r>
              <a:rPr lang="en-GB" dirty="0" smtClean="0"/>
              <a:t>Yes, really: </a:t>
            </a:r>
            <a:r>
              <a:rPr lang="en-GB" dirty="0" smtClean="0">
                <a:hlinkClick r:id="rId7"/>
              </a:rPr>
              <a:t>http://</a:t>
            </a:r>
            <a:r>
              <a:rPr lang="en-GB" dirty="0" smtClean="0">
                <a:hlinkClick r:id="rId7"/>
              </a:rPr>
              <a:t>www.horniman.ac.uk/get_involved/blog/keeping-food-in-our-collections</a:t>
            </a:r>
            <a:r>
              <a:rPr lang="en-GB" dirty="0" smtClean="0"/>
              <a:t> 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Cheese </a:t>
            </a:r>
            <a:r>
              <a:rPr lang="en-GB" dirty="0" smtClean="0"/>
              <a:t>Horse</a:t>
            </a:r>
            <a:endParaRPr lang="en-US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4033" name="Picture 11" descr="Cheese horse"/>
          <p:cNvPicPr>
            <a:picLocks noChangeAspect="1" noChangeArrowheads="1"/>
          </p:cNvPicPr>
          <p:nvPr/>
        </p:nvPicPr>
        <p:blipFill>
          <a:blip r:embed="rId8" cstate="print"/>
          <a:srcRect l="11223" r="17104" b="27483"/>
          <a:stretch>
            <a:fillRect/>
          </a:stretch>
        </p:blipFill>
        <p:spPr bwMode="auto">
          <a:xfrm>
            <a:off x="251519" y="1484784"/>
            <a:ext cx="3410906" cy="28803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923928" y="1196975"/>
            <a:ext cx="5220072" cy="4895850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Object: </a:t>
            </a:r>
            <a:r>
              <a:rPr lang="en-US" u="sng" dirty="0" err="1" smtClean="0">
                <a:hlinkClick r:id="rId2"/>
              </a:rPr>
              <a:t>wiki:Cornstalk_fiddle</a:t>
            </a:r>
            <a:r>
              <a:rPr lang="en-GB" dirty="0" smtClean="0"/>
              <a:t> </a:t>
            </a:r>
            <a:endParaRPr lang="en-US" dirty="0" smtClean="0"/>
          </a:p>
          <a:p>
            <a:r>
              <a:rPr lang="en-US" dirty="0" smtClean="0"/>
              <a:t>Classification: </a:t>
            </a:r>
            <a:r>
              <a:rPr lang="en-US" u="sng" dirty="0" smtClean="0">
                <a:hlinkClick r:id="rId3" tooltip="Category:String instruments"/>
              </a:rPr>
              <a:t>String instruments</a:t>
            </a:r>
            <a:r>
              <a:rPr lang="en-US" dirty="0" smtClean="0"/>
              <a:t>, </a:t>
            </a:r>
            <a:r>
              <a:rPr lang="en-US" u="sng" dirty="0" smtClean="0">
                <a:hlinkClick r:id="rId4" tooltip="Category:Bowed instruments"/>
              </a:rPr>
              <a:t>Bowed instruments</a:t>
            </a:r>
            <a:r>
              <a:rPr lang="en-US" dirty="0" smtClean="0"/>
              <a:t>, </a:t>
            </a:r>
            <a:r>
              <a:rPr lang="en-US" u="sng" dirty="0" smtClean="0">
                <a:hlinkClick r:id="rId5" tooltip="Category:Maize products"/>
              </a:rPr>
              <a:t>Maize products</a:t>
            </a:r>
            <a:endParaRPr lang="en-US" dirty="0" smtClean="0"/>
          </a:p>
          <a:p>
            <a:r>
              <a:rPr lang="en-US" dirty="0" smtClean="0"/>
              <a:t>Material</a:t>
            </a:r>
            <a:r>
              <a:rPr lang="en-US" dirty="0" smtClean="0"/>
              <a:t>: </a:t>
            </a:r>
            <a:r>
              <a:rPr lang="en-US" u="sng" dirty="0" err="1" smtClean="0">
                <a:hlinkClick r:id="rId6"/>
              </a:rPr>
              <a:t>wiki:Maize</a:t>
            </a:r>
            <a:r>
              <a:rPr lang="en-GB" dirty="0" smtClean="0"/>
              <a:t> </a:t>
            </a:r>
            <a:endParaRPr lang="en-US" dirty="0" smtClean="0"/>
          </a:p>
          <a:p>
            <a:r>
              <a:rPr lang="en-US" dirty="0" smtClean="0"/>
              <a:t>Spatial </a:t>
            </a:r>
            <a:r>
              <a:rPr lang="en-US" dirty="0" smtClean="0"/>
              <a:t>(use</a:t>
            </a:r>
            <a:r>
              <a:rPr lang="en-US" dirty="0" smtClean="0"/>
              <a:t>): </a:t>
            </a:r>
            <a:r>
              <a:rPr lang="en-US" u="sng" dirty="0" err="1" smtClean="0">
                <a:hlinkClick r:id="rId7"/>
              </a:rPr>
              <a:t>wiki:United_States</a:t>
            </a:r>
            <a:r>
              <a:rPr lang="en-US" u="sng" dirty="0" smtClean="0"/>
              <a:t>,</a:t>
            </a:r>
            <a:r>
              <a:rPr lang="en-GB" dirty="0" smtClean="0"/>
              <a:t> </a:t>
            </a:r>
            <a:r>
              <a:rPr lang="en-US" u="sng" dirty="0" err="1" smtClean="0">
                <a:hlinkClick r:id="rId8"/>
              </a:rPr>
              <a:t>wiki:Serbia</a:t>
            </a:r>
            <a:endParaRPr lang="en-US" u="sng" dirty="0" smtClean="0"/>
          </a:p>
          <a:p>
            <a:pPr>
              <a:buNone/>
            </a:pPr>
            <a:r>
              <a:rPr lang="en-US" dirty="0" smtClean="0"/>
              <a:t>What</a:t>
            </a:r>
            <a:r>
              <a:rPr lang="en-US" dirty="0" smtClean="0"/>
              <a:t>??</a:t>
            </a:r>
            <a:endParaRPr lang="en-US" dirty="0" smtClean="0"/>
          </a:p>
          <a:p>
            <a:r>
              <a:rPr lang="en-GB" dirty="0" smtClean="0"/>
              <a:t>Left: Cornstalk </a:t>
            </a:r>
            <a:r>
              <a:rPr lang="en-GB" dirty="0" smtClean="0"/>
              <a:t>Fiddle </a:t>
            </a:r>
            <a:r>
              <a:rPr lang="en-GB" dirty="0" smtClean="0"/>
              <a:t>Sextet ;-)</a:t>
            </a:r>
          </a:p>
          <a:p>
            <a:r>
              <a:rPr lang="en-GB" dirty="0" smtClean="0"/>
              <a:t>"</a:t>
            </a:r>
            <a:r>
              <a:rPr lang="en-GB" u="sng" dirty="0" smtClean="0">
                <a:hlinkClick r:id="rId9" tooltip="Cotton Eye Joe"/>
              </a:rPr>
              <a:t>Cotton Eye Joe</a:t>
            </a:r>
            <a:r>
              <a:rPr lang="en-GB" dirty="0" smtClean="0"/>
              <a:t>" </a:t>
            </a:r>
            <a:r>
              <a:rPr lang="en-GB" dirty="0" smtClean="0"/>
              <a:t>folksong: "</a:t>
            </a:r>
            <a:r>
              <a:rPr lang="en-GB" dirty="0" smtClean="0"/>
              <a:t>cornstalk fiddle and a shoestring bow"</a:t>
            </a:r>
            <a:endParaRPr lang="en-US" dirty="0" smtClean="0"/>
          </a:p>
          <a:p>
            <a:r>
              <a:rPr lang="en-US" u="sng" dirty="0" smtClean="0">
                <a:hlinkClick r:id="rId10" tooltip="Paul Laurence Dunbar"/>
              </a:rPr>
              <a:t>Paul Laurence Dunbar</a:t>
            </a:r>
            <a:r>
              <a:rPr lang="en-US" dirty="0" smtClean="0"/>
              <a:t>'s poem </a:t>
            </a:r>
            <a:r>
              <a:rPr lang="en-US" i="1" dirty="0" smtClean="0"/>
              <a:t>The Corn-Stalk Fiddle</a:t>
            </a:r>
            <a:r>
              <a:rPr lang="en-US" dirty="0" smtClean="0"/>
              <a:t> 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Cornstalk Fiddle</a:t>
            </a:r>
            <a:endParaRPr lang="en-US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3009" name="Picture 16" descr="http://thelibrary.org/lochist/periodicals/bittersweet/10i1p60b.jpg"/>
          <p:cNvPicPr>
            <a:picLocks noChangeAspect="1" noChangeArrowheads="1"/>
          </p:cNvPicPr>
          <p:nvPr/>
        </p:nvPicPr>
        <p:blipFill>
          <a:blip r:embed="rId11" cstate="print"/>
          <a:srcRect l="10764" r="5502"/>
          <a:stretch>
            <a:fillRect/>
          </a:stretch>
        </p:blipFill>
        <p:spPr bwMode="auto">
          <a:xfrm>
            <a:off x="251520" y="1628800"/>
            <a:ext cx="3342890" cy="1687066"/>
          </a:xfrm>
          <a:prstGeom prst="rect">
            <a:avLst/>
          </a:prstGeom>
          <a:noFill/>
        </p:spPr>
      </p:pic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3011" name="Picture 7" descr="http://www.philipblackburn.com/pics/fiddlesextet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51520" y="3717032"/>
            <a:ext cx="3240360" cy="21602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923928" y="1196975"/>
            <a:ext cx="5220072" cy="4895850"/>
          </a:xfrm>
        </p:spPr>
        <p:txBody>
          <a:bodyPr>
            <a:normAutofit/>
          </a:bodyPr>
          <a:lstStyle/>
          <a:p>
            <a:r>
              <a:rPr lang="en-GB" dirty="0" smtClean="0"/>
              <a:t>Object Type: </a:t>
            </a:r>
            <a:r>
              <a:rPr lang="en-GB" u="sng" dirty="0" err="1" smtClean="0">
                <a:hlinkClick r:id="rId2"/>
              </a:rPr>
              <a:t>wiki:Fish_hook</a:t>
            </a:r>
            <a:r>
              <a:rPr lang="en-GB" dirty="0" smtClean="0"/>
              <a:t>  </a:t>
            </a:r>
            <a:endParaRPr lang="en-US" dirty="0" smtClean="0"/>
          </a:p>
          <a:p>
            <a:r>
              <a:rPr lang="en-GB" dirty="0" smtClean="0"/>
              <a:t>Subject (used on): </a:t>
            </a:r>
            <a:r>
              <a:rPr lang="en-GB" u="sng" dirty="0" err="1" smtClean="0"/>
              <a:t>wiki:Great_White_Shark</a:t>
            </a:r>
            <a:r>
              <a:rPr lang="en-GB" dirty="0" smtClean="0"/>
              <a:t> (judging from the size, 50cm)</a:t>
            </a:r>
            <a:endParaRPr lang="en-US" dirty="0" smtClean="0"/>
          </a:p>
          <a:p>
            <a:r>
              <a:rPr lang="en-GB" dirty="0" smtClean="0"/>
              <a:t>Spatial </a:t>
            </a:r>
            <a:r>
              <a:rPr lang="en-GB" dirty="0" smtClean="0"/>
              <a:t>(made, used): </a:t>
            </a:r>
            <a:r>
              <a:rPr lang="en-GB" u="sng" dirty="0" err="1" smtClean="0">
                <a:hlinkClick r:id="rId3"/>
              </a:rPr>
              <a:t>wiki:New_Britain</a:t>
            </a:r>
            <a:r>
              <a:rPr lang="en-GB" dirty="0" smtClean="0"/>
              <a:t> </a:t>
            </a:r>
            <a:endParaRPr lang="en-US" dirty="0" smtClean="0"/>
          </a:p>
          <a:p>
            <a:r>
              <a:rPr lang="en-GB" dirty="0" smtClean="0"/>
              <a:t>Material</a:t>
            </a:r>
            <a:r>
              <a:rPr lang="en-GB" dirty="0" smtClean="0"/>
              <a:t>: </a:t>
            </a:r>
            <a:r>
              <a:rPr lang="en-GB" u="sng" dirty="0" err="1" smtClean="0">
                <a:hlinkClick r:id="rId4"/>
              </a:rPr>
              <a:t>wiki:Wood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Shark Hook</a:t>
            </a:r>
            <a:endParaRPr lang="en-US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0177" name="Picture 1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5400000">
            <a:off x="-597537" y="2501190"/>
            <a:ext cx="4653426" cy="20912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923928" y="908720"/>
            <a:ext cx="5220072" cy="5615930"/>
          </a:xfrm>
        </p:spPr>
        <p:txBody>
          <a:bodyPr>
            <a:normAutofit/>
          </a:bodyPr>
          <a:lstStyle/>
          <a:p>
            <a:r>
              <a:rPr lang="en-GB" dirty="0" smtClean="0"/>
              <a:t>Creator: </a:t>
            </a:r>
            <a:r>
              <a:rPr lang="en-GB" u="sng" dirty="0" smtClean="0">
                <a:hlinkClick r:id="rId2"/>
              </a:rPr>
              <a:t>ulan:500115024</a:t>
            </a:r>
            <a:r>
              <a:rPr lang="en-GB" dirty="0" smtClean="0"/>
              <a:t> </a:t>
            </a:r>
            <a:r>
              <a:rPr lang="en-GB" dirty="0" smtClean="0"/>
              <a:t>Lucas, </a:t>
            </a:r>
            <a:r>
              <a:rPr lang="en-GB" dirty="0" smtClean="0"/>
              <a:t>Sarah </a:t>
            </a:r>
            <a:r>
              <a:rPr lang="en-GB" dirty="0" smtClean="0"/>
              <a:t>(English sculptor, installation artist, and photographer, born 1962)</a:t>
            </a:r>
            <a:endParaRPr lang="en-US" dirty="0" smtClean="0"/>
          </a:p>
          <a:p>
            <a:r>
              <a:rPr lang="en-GB" dirty="0" smtClean="0"/>
              <a:t>Object: </a:t>
            </a:r>
            <a:r>
              <a:rPr lang="en-GB" u="sng" dirty="0" err="1" smtClean="0">
                <a:hlinkClick r:id="rId3"/>
              </a:rPr>
              <a:t>wiki:Cake</a:t>
            </a:r>
            <a:r>
              <a:rPr lang="en-GB" dirty="0" smtClean="0"/>
              <a:t>, </a:t>
            </a:r>
            <a:r>
              <a:rPr lang="en-GB" u="sng" dirty="0" err="1" smtClean="0">
                <a:hlinkClick r:id="rId4"/>
              </a:rPr>
              <a:t>wiki:Sculpture</a:t>
            </a:r>
            <a:r>
              <a:rPr lang="en-GB" dirty="0" smtClean="0"/>
              <a:t>, </a:t>
            </a:r>
            <a:r>
              <a:rPr lang="en-GB" u="sng" dirty="0" err="1" smtClean="0">
                <a:hlinkClick r:id="rId5"/>
              </a:rPr>
              <a:t>wiki:Painting</a:t>
            </a:r>
            <a:r>
              <a:rPr lang="en-GB" dirty="0" smtClean="0"/>
              <a:t> </a:t>
            </a:r>
            <a:endParaRPr lang="en-US" dirty="0" smtClean="0"/>
          </a:p>
          <a:p>
            <a:r>
              <a:rPr lang="en-GB" dirty="0" smtClean="0"/>
              <a:t>Material/Technique:</a:t>
            </a:r>
            <a:endParaRPr lang="en-US" dirty="0" smtClean="0"/>
          </a:p>
          <a:p>
            <a:pPr lvl="1"/>
            <a:r>
              <a:rPr lang="en-GB" u="sng" dirty="0" err="1" smtClean="0">
                <a:hlinkClick r:id="rId6"/>
              </a:rPr>
              <a:t>wiki:Inkjet_printing</a:t>
            </a:r>
            <a:endParaRPr lang="en-US" dirty="0" smtClean="0"/>
          </a:p>
          <a:p>
            <a:pPr lvl="1"/>
            <a:r>
              <a:rPr lang="en-GB" u="sng" dirty="0" err="1" smtClean="0">
                <a:hlinkClick r:id="rId7"/>
              </a:rPr>
              <a:t>wiki:Fruitcake</a:t>
            </a:r>
            <a:r>
              <a:rPr lang="en-GB" dirty="0" smtClean="0"/>
              <a:t> </a:t>
            </a:r>
            <a:endParaRPr lang="en-US" dirty="0" smtClean="0"/>
          </a:p>
          <a:p>
            <a:pPr lvl="1"/>
            <a:r>
              <a:rPr lang="en-GB" u="sng" dirty="0" smtClean="0">
                <a:hlinkClick r:id="rId8"/>
              </a:rPr>
              <a:t>ulan:300215468</a:t>
            </a:r>
            <a:r>
              <a:rPr lang="en-GB" dirty="0" smtClean="0"/>
              <a:t> </a:t>
            </a:r>
            <a:r>
              <a:rPr lang="en-GB" dirty="0" smtClean="0"/>
              <a:t>cartons (containers) </a:t>
            </a:r>
            <a:endParaRPr lang="en-US" dirty="0" smtClean="0"/>
          </a:p>
          <a:p>
            <a:pPr lvl="1"/>
            <a:r>
              <a:rPr lang="en-GB" dirty="0" smtClean="0"/>
              <a:t>Similar to: </a:t>
            </a:r>
            <a:r>
              <a:rPr lang="en-GB" u="sng" dirty="0" err="1" smtClean="0">
                <a:hlinkClick r:id="rId9"/>
              </a:rPr>
              <a:t>wiki:Cardboard_box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0" y="4437112"/>
            <a:ext cx="4064000" cy="1655490"/>
          </a:xfrm>
        </p:spPr>
        <p:txBody>
          <a:bodyPr/>
          <a:lstStyle/>
          <a:p>
            <a:pPr>
              <a:buNone/>
            </a:pPr>
            <a:r>
              <a:rPr lang="en-US" dirty="0" smtClean="0">
                <a:hlinkClick r:id="rId10"/>
              </a:rPr>
              <a:t>Yale Center for British Art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Cake-Sculpture-Painting</a:t>
            </a:r>
            <a:endParaRPr lang="en-US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2225" name="Picture 2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0" y="2060848"/>
            <a:ext cx="3820590" cy="21602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923928" y="1196975"/>
            <a:ext cx="5220072" cy="4895850"/>
          </a:xfrm>
        </p:spPr>
        <p:txBody>
          <a:bodyPr>
            <a:normAutofit/>
          </a:bodyPr>
          <a:lstStyle/>
          <a:p>
            <a:r>
              <a:rPr lang="en-GB" dirty="0" smtClean="0"/>
              <a:t>Object: </a:t>
            </a:r>
            <a:r>
              <a:rPr lang="en-GB" u="sng" dirty="0" err="1" smtClean="0">
                <a:hlinkClick r:id="rId2"/>
              </a:rPr>
              <a:t>wiki:Brochure</a:t>
            </a:r>
            <a:endParaRPr lang="en-US" dirty="0" smtClean="0"/>
          </a:p>
          <a:p>
            <a:r>
              <a:rPr lang="en-GB" dirty="0" smtClean="0"/>
              <a:t>Extent: 14 pages</a:t>
            </a:r>
            <a:endParaRPr lang="en-US" dirty="0" smtClean="0"/>
          </a:p>
          <a:p>
            <a:r>
              <a:rPr lang="en-GB" dirty="0" smtClean="0"/>
              <a:t>Spatial (made/used): </a:t>
            </a:r>
            <a:r>
              <a:rPr lang="en-GB" u="sng" dirty="0" err="1" smtClean="0">
                <a:hlinkClick r:id="rId3"/>
              </a:rPr>
              <a:t>wiki:France</a:t>
            </a:r>
            <a:endParaRPr lang="en-US" dirty="0" smtClean="0"/>
          </a:p>
          <a:p>
            <a:r>
              <a:rPr lang="en-GB" dirty="0" smtClean="0"/>
              <a:t>Org (creator): </a:t>
            </a:r>
            <a:r>
              <a:rPr lang="en-GB" u="sng" dirty="0" err="1" smtClean="0">
                <a:hlinkClick r:id="rId4"/>
              </a:rPr>
              <a:t>wiki:Comité_National_de_Secours_et_d'Alimentation</a:t>
            </a:r>
            <a:r>
              <a:rPr lang="en-GB" dirty="0" smtClean="0"/>
              <a:t>  </a:t>
            </a:r>
            <a:endParaRPr lang="en-US" dirty="0" smtClean="0"/>
          </a:p>
          <a:p>
            <a:r>
              <a:rPr lang="en-GB" dirty="0" smtClean="0"/>
              <a:t>Subject:</a:t>
            </a:r>
            <a:endParaRPr lang="en-US" dirty="0" smtClean="0"/>
          </a:p>
          <a:p>
            <a:pPr lvl="1"/>
            <a:r>
              <a:rPr lang="en-GB" u="sng" dirty="0" err="1" smtClean="0">
                <a:hlinkClick r:id="rId5"/>
              </a:rPr>
              <a:t>wiki:Potato</a:t>
            </a:r>
            <a:endParaRPr lang="en-US" dirty="0" smtClean="0"/>
          </a:p>
          <a:p>
            <a:pPr lvl="1"/>
            <a:r>
              <a:rPr lang="en-GB" u="sng" dirty="0" err="1" smtClean="0">
                <a:hlinkClick r:id="rId6"/>
              </a:rPr>
              <a:t>wiki:Propaganda</a:t>
            </a:r>
            <a:endParaRPr lang="en-GB" u="sng" dirty="0" smtClean="0"/>
          </a:p>
          <a:p>
            <a:pPr lvl="1"/>
            <a:r>
              <a:rPr lang="en-GB" u="sng" dirty="0" smtClean="0"/>
              <a:t>wiki:World_War_1</a:t>
            </a:r>
            <a:endParaRPr lang="en-US" u="sng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Compère</a:t>
            </a:r>
            <a:r>
              <a:rPr lang="en-GB" dirty="0" smtClean="0"/>
              <a:t> - La </a:t>
            </a:r>
            <a:r>
              <a:rPr lang="en-GB" dirty="0" err="1" smtClean="0"/>
              <a:t>pomme</a:t>
            </a:r>
            <a:r>
              <a:rPr lang="en-GB" dirty="0" smtClean="0"/>
              <a:t> de </a:t>
            </a:r>
            <a:r>
              <a:rPr lang="en-GB" dirty="0" err="1" smtClean="0"/>
              <a:t>terre</a:t>
            </a:r>
            <a:endParaRPr lang="en-US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1201" name="Picture 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1340768"/>
            <a:ext cx="3637751" cy="42210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-36512" y="5373687"/>
            <a:ext cx="4752528" cy="71960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dirty="0" smtClean="0"/>
              <a:t>Science Museum </a:t>
            </a:r>
            <a:r>
              <a:rPr lang="en-US" sz="1800" dirty="0" smtClean="0"/>
              <a:t>London </a:t>
            </a:r>
            <a:r>
              <a:rPr lang="en-US" sz="1800" dirty="0" smtClean="0">
                <a:sym typeface="Wingdings" pitchFamily="2" charset="2"/>
              </a:rPr>
              <a:t> </a:t>
            </a:r>
            <a:r>
              <a:rPr lang="en-US" sz="1800" u="sng" dirty="0" err="1" smtClean="0">
                <a:hlinkClick r:id="rId2"/>
              </a:rPr>
              <a:t>Wellcome</a:t>
            </a:r>
            <a:r>
              <a:rPr lang="en-US" sz="1800" u="sng" dirty="0" smtClean="0">
                <a:hlinkClick r:id="rId2"/>
              </a:rPr>
              <a:t> Images</a:t>
            </a:r>
            <a:r>
              <a:rPr lang="en-US" sz="1800" u="sng" dirty="0" smtClean="0"/>
              <a:t/>
            </a:r>
            <a:br>
              <a:rPr lang="en-US" sz="1800" u="sng" dirty="0" smtClean="0"/>
            </a:br>
            <a:r>
              <a:rPr lang="en-US" sz="1800" dirty="0" smtClean="0">
                <a:sym typeface="Wingdings" pitchFamily="2" charset="2"/>
              </a:rPr>
              <a:t> </a:t>
            </a:r>
            <a:r>
              <a:rPr lang="en-US" sz="1800" dirty="0" smtClean="0"/>
              <a:t> </a:t>
            </a:r>
            <a:r>
              <a:rPr lang="en-US" sz="1800" u="sng" dirty="0" smtClean="0">
                <a:hlinkClick r:id="rId3"/>
              </a:rPr>
              <a:t>Europeana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Weighing Machine for Infants</a:t>
            </a:r>
            <a:endParaRPr lang="en-US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3249" name="Picture 4" descr="Weighing machine for infants, England, 1890-19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" y="2132856"/>
            <a:ext cx="4139952" cy="2889440"/>
          </a:xfrm>
          <a:prstGeom prst="rect">
            <a:avLst/>
          </a:prstGeom>
          <a:noFill/>
        </p:spPr>
      </p:pic>
      <p:sp>
        <p:nvSpPr>
          <p:cNvPr id="7" name="Content Placeholder 4"/>
          <p:cNvSpPr>
            <a:spLocks noGrp="1"/>
          </p:cNvSpPr>
          <p:nvPr>
            <p:ph sz="half" idx="2"/>
          </p:nvPr>
        </p:nvSpPr>
        <p:spPr>
          <a:xfrm>
            <a:off x="4283968" y="1268760"/>
            <a:ext cx="4860032" cy="4895850"/>
          </a:xfrm>
        </p:spPr>
        <p:txBody>
          <a:bodyPr>
            <a:normAutofit/>
          </a:bodyPr>
          <a:lstStyle/>
          <a:p>
            <a:r>
              <a:rPr lang="en-US" dirty="0" smtClean="0"/>
              <a:t>Object: </a:t>
            </a:r>
            <a:r>
              <a:rPr lang="en-US" u="sng" dirty="0" err="1" smtClean="0">
                <a:hlinkClick r:id="rId5"/>
              </a:rPr>
              <a:t>wiki:Weighing_scale</a:t>
            </a:r>
            <a:endParaRPr lang="en-US" dirty="0" smtClean="0"/>
          </a:p>
          <a:p>
            <a:r>
              <a:rPr lang="en-US" dirty="0" smtClean="0"/>
              <a:t>Subject: </a:t>
            </a:r>
            <a:r>
              <a:rPr lang="en-US" u="sng" dirty="0" err="1" smtClean="0">
                <a:hlinkClick r:id="rId6"/>
              </a:rPr>
              <a:t>wiki:Infant</a:t>
            </a:r>
            <a:endParaRPr lang="en-US" dirty="0" smtClean="0"/>
          </a:p>
          <a:p>
            <a:r>
              <a:rPr lang="en-US" dirty="0" smtClean="0"/>
              <a:t>Spatial (made): </a:t>
            </a:r>
            <a:r>
              <a:rPr lang="en-US" u="sng" dirty="0" err="1" smtClean="0">
                <a:hlinkClick r:id="rId7"/>
              </a:rPr>
              <a:t>wiki:England</a:t>
            </a:r>
            <a:endParaRPr lang="en-US" dirty="0" smtClean="0"/>
          </a:p>
          <a:p>
            <a:r>
              <a:rPr lang="en-US" dirty="0" smtClean="0"/>
              <a:t>Org (creator): </a:t>
            </a:r>
            <a:r>
              <a:rPr lang="en-US" u="sng" dirty="0" err="1" smtClean="0">
                <a:hlinkClick r:id="rId8"/>
              </a:rPr>
              <a:t>wiki:Henry_Pooley_&amp;_Son_Ltd</a:t>
            </a:r>
            <a:r>
              <a:rPr lang="en-GB" dirty="0" smtClean="0"/>
              <a:t>  </a:t>
            </a:r>
            <a:endParaRPr lang="en-US" dirty="0" smtClean="0"/>
          </a:p>
          <a:p>
            <a:r>
              <a:rPr lang="en-US" dirty="0" smtClean="0"/>
              <a:t>Org (made for, used</a:t>
            </a:r>
            <a:r>
              <a:rPr lang="en-US" dirty="0" smtClean="0"/>
              <a:t>): </a:t>
            </a:r>
            <a:r>
              <a:rPr lang="en-US" u="sng" dirty="0" smtClean="0">
                <a:hlinkClick r:id="rId9"/>
              </a:rPr>
              <a:t>viaf:257727778</a:t>
            </a:r>
            <a:r>
              <a:rPr lang="en-GB" dirty="0" smtClean="0"/>
              <a:t> </a:t>
            </a:r>
            <a:r>
              <a:rPr lang="en-US" dirty="0" err="1" smtClean="0"/>
              <a:t>Mellin's</a:t>
            </a:r>
            <a:r>
              <a:rPr lang="en-US" dirty="0" smtClean="0"/>
              <a:t> Food </a:t>
            </a:r>
            <a:r>
              <a:rPr lang="en-US" dirty="0" smtClean="0"/>
              <a:t>Company</a:t>
            </a:r>
          </a:p>
          <a:p>
            <a:pPr lvl="1"/>
            <a:r>
              <a:rPr lang="en-US" dirty="0" smtClean="0"/>
              <a:t>Boston</a:t>
            </a:r>
            <a:r>
              <a:rPr lang="en-US" dirty="0" smtClean="0"/>
              <a:t>, Mass</a:t>
            </a:r>
            <a:r>
              <a:rPr lang="en-US" dirty="0" smtClean="0"/>
              <a:t>. or UK</a:t>
            </a:r>
          </a:p>
          <a:p>
            <a:pPr lvl="1"/>
            <a:r>
              <a:rPr lang="en-US" dirty="0" smtClean="0"/>
              <a:t>No Wikipedia article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76245" y="1016848"/>
          <a:ext cx="8598798" cy="5120640"/>
        </p:xfrm>
        <a:graphic>
          <a:graphicData uri="http://schemas.openxmlformats.org/drawingml/2006/table">
            <a:tbl>
              <a:tblPr/>
              <a:tblGrid>
                <a:gridCol w="1566633"/>
                <a:gridCol w="753832"/>
                <a:gridCol w="6278333"/>
              </a:tblGrid>
              <a:tr h="158688">
                <a:tc>
                  <a:txBody>
                    <a:bodyPr/>
                    <a:lstStyle/>
                    <a:p>
                      <a:pPr marL="0" marR="0"/>
                      <a:r>
                        <a:rPr lang="en-GB" sz="1600" b="1" dirty="0">
                          <a:latin typeface="Arial"/>
                          <a:ea typeface="Calibri"/>
                          <a:cs typeface="Times New Roman"/>
                        </a:rPr>
                        <a:t>keyword</a:t>
                      </a:r>
                      <a:endParaRPr lang="en-US" sz="1600" dirty="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6560" marR="665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 b="1">
                          <a:latin typeface="Arial"/>
                          <a:ea typeface="Calibri"/>
                          <a:cs typeface="Times New Roman"/>
                        </a:rPr>
                        <a:t>CHOs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6560" marR="665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GB" sz="1600" b="1">
                          <a:latin typeface="Arial"/>
                          <a:ea typeface="Calibri"/>
                          <a:cs typeface="Times New Roman"/>
                        </a:rPr>
                        <a:t>notes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6560" marR="665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688">
                <a:tc>
                  <a:txBody>
                    <a:bodyPr/>
                    <a:lstStyle/>
                    <a:p>
                      <a:pPr marL="0" marR="0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food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6560" marR="665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32948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6560" marR="665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/>
                      <a:endParaRPr lang="en-GB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6560" marR="665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688">
                <a:tc>
                  <a:txBody>
                    <a:bodyPr/>
                    <a:lstStyle/>
                    <a:p>
                      <a:pPr marL="0" marR="0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drink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6560" marR="665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10259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6560" marR="665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/>
                      <a:endParaRPr lang="en-GB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6560" marR="665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688">
                <a:tc>
                  <a:txBody>
                    <a:bodyPr/>
                    <a:lstStyle/>
                    <a:p>
                      <a:pPr marL="0" marR="0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drinken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6560" marR="665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3233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6560" marR="665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/>
                      <a:endParaRPr lang="en-GB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6560" marR="665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688">
                <a:tc>
                  <a:txBody>
                    <a:bodyPr/>
                    <a:lstStyle/>
                    <a:p>
                      <a:pPr marL="0" marR="0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wine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6560" marR="665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9384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6560" marR="665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wine AND drink: 437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6560" marR="665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078">
                <a:tc>
                  <a:txBody>
                    <a:bodyPr/>
                    <a:lstStyle/>
                    <a:p>
                      <a:pPr marL="0" marR="0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beer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6560" marR="665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3071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6560" marR="665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30714 but many are person names, even "bear" misspelt; so we assume 10%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6560" marR="665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688">
                <a:tc>
                  <a:txBody>
                    <a:bodyPr/>
                    <a:lstStyle/>
                    <a:p>
                      <a:pPr marL="0" marR="0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bread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6560" marR="665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3067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6560" marR="665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/>
                      <a:endParaRPr lang="en-GB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6560" marR="665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recipe -medical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6560" marR="665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1210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6560" marR="665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many are medical, thus the negation. "recipe book": 467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6560" marR="665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container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6560" marR="665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5035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6560" marR="665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107192 but most are irrelevant, so we assume 5%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6560" marR="665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dish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6560" marR="665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8425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6560" marR="665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GB" sz="1600" dirty="0">
                          <a:latin typeface="Arial"/>
                          <a:ea typeface="Calibri"/>
                          <a:cs typeface="Times New Roman"/>
                        </a:rPr>
                        <a:t>some are irrelevant, </a:t>
                      </a:r>
                      <a:r>
                        <a:rPr lang="en-GB" sz="1600" dirty="0" err="1">
                          <a:latin typeface="Arial"/>
                          <a:ea typeface="Calibri"/>
                          <a:cs typeface="Times New Roman"/>
                        </a:rPr>
                        <a:t>eg</a:t>
                      </a:r>
                      <a:r>
                        <a:rPr lang="en-GB" sz="1600" dirty="0">
                          <a:latin typeface="Arial"/>
                          <a:ea typeface="Calibri"/>
                          <a:cs typeface="Times New Roman"/>
                        </a:rPr>
                        <a:t> toilet dish, Petri dish, ...</a:t>
                      </a:r>
                      <a:endParaRPr lang="en-US" sz="1600" dirty="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6560" marR="665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688">
                <a:tc>
                  <a:txBody>
                    <a:bodyPr/>
                    <a:lstStyle/>
                    <a:p>
                      <a:pPr marL="0" marR="0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cup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6560" marR="665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31963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6560" marR="665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/>
                      <a:endParaRPr lang="en-GB" sz="1600" dirty="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6560" marR="665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13">
                <a:tc>
                  <a:txBody>
                    <a:bodyPr/>
                    <a:lstStyle/>
                    <a:p>
                      <a:pPr marL="0" marR="0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jar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6560" marR="665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13852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6560" marR="665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GB" sz="1600" dirty="0">
                          <a:latin typeface="Arial"/>
                          <a:ea typeface="Calibri"/>
                          <a:cs typeface="Times New Roman"/>
                        </a:rPr>
                        <a:t>some are non-food, </a:t>
                      </a:r>
                      <a:r>
                        <a:rPr lang="en-GB" sz="1600" dirty="0" err="1">
                          <a:latin typeface="Arial"/>
                          <a:ea typeface="Calibri"/>
                          <a:cs typeface="Times New Roman"/>
                        </a:rPr>
                        <a:t>eg</a:t>
                      </a:r>
                      <a:r>
                        <a:rPr lang="en-GB" sz="1600" dirty="0">
                          <a:latin typeface="Arial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GB" sz="1600" dirty="0" smtClean="0">
                          <a:latin typeface="Arial"/>
                          <a:ea typeface="Calibri"/>
                          <a:cs typeface="Times New Roman"/>
                        </a:rPr>
                        <a:t>apothecary. Many </a:t>
                      </a:r>
                      <a:r>
                        <a:rPr lang="en-GB" sz="1600" b="1" dirty="0" smtClean="0">
                          <a:latin typeface="Arial"/>
                          <a:ea typeface="Calibri"/>
                          <a:cs typeface="Times New Roman"/>
                        </a:rPr>
                        <a:t>fragment</a:t>
                      </a:r>
                      <a:r>
                        <a:rPr lang="en-GB" sz="1600" b="1" baseline="0" dirty="0" smtClean="0">
                          <a:latin typeface="Arial"/>
                          <a:ea typeface="Calibri"/>
                          <a:cs typeface="Times New Roman"/>
                        </a:rPr>
                        <a:t>, shard</a:t>
                      </a:r>
                      <a:endParaRPr lang="en-US" sz="1600" b="1" dirty="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6560" marR="665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jug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6560" marR="665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7436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6560" marR="665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but some are coins with such depiction...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6560" marR="665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731">
                <a:tc>
                  <a:txBody>
                    <a:bodyPr/>
                    <a:lstStyle/>
                    <a:p>
                      <a:pPr marL="0" marR="0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krug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6560" marR="665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1236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6560" marR="665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GB" sz="1600" dirty="0">
                          <a:latin typeface="Arial"/>
                          <a:ea typeface="Calibri"/>
                          <a:cs typeface="Times New Roman"/>
                        </a:rPr>
                        <a:t>6185, but many are irrelevant so we assume 20%</a:t>
                      </a:r>
                      <a:endParaRPr lang="en-US" sz="1600" dirty="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6560" marR="665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688">
                <a:tc>
                  <a:txBody>
                    <a:bodyPr/>
                    <a:lstStyle/>
                    <a:p>
                      <a:pPr marL="0" marR="0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drinkglas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6560" marR="665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950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6560" marR="665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/>
                      <a:endParaRPr lang="en-GB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6560" marR="665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688">
                <a:tc>
                  <a:txBody>
                    <a:bodyPr/>
                    <a:lstStyle/>
                    <a:p>
                      <a:pPr marL="0" marR="0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drinkbeker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6560" marR="665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584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6560" marR="665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/>
                      <a:endParaRPr lang="en-GB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6560" marR="665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688">
                <a:tc>
                  <a:txBody>
                    <a:bodyPr/>
                    <a:lstStyle/>
                    <a:p>
                      <a:pPr marL="0" marR="0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samovar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6560" marR="665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276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6560" marR="665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/>
                      <a:endParaRPr lang="en-GB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6560" marR="665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87">
                <a:tc>
                  <a:txBody>
                    <a:bodyPr/>
                    <a:lstStyle/>
                    <a:p>
                      <a:pPr marL="0" marR="0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cutlery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6560" marR="665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1150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6560" marR="665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lots of photos of cutlery production, grinding…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6560" marR="665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42">
                <a:tc>
                  <a:txBody>
                    <a:bodyPr/>
                    <a:lstStyle/>
                    <a:p>
                      <a:pPr marL="0" marR="0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fork -tuning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6560" marR="665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5589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6560" marR="665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GB" sz="1600" dirty="0">
                          <a:latin typeface="Arial"/>
                          <a:ea typeface="Calibri"/>
                          <a:cs typeface="Times New Roman"/>
                        </a:rPr>
                        <a:t>lots of tuning forks, thus the negation</a:t>
                      </a:r>
                      <a:endParaRPr lang="en-US" sz="1600" dirty="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6560" marR="665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688">
                <a:tc>
                  <a:txBody>
                    <a:bodyPr/>
                    <a:lstStyle/>
                    <a:p>
                      <a:pPr marL="0" marR="0"/>
                      <a:r>
                        <a:rPr lang="en-GB" sz="1600" b="1">
                          <a:latin typeface="Arial"/>
                          <a:ea typeface="Calibri"/>
                          <a:cs typeface="Times New Roman"/>
                        </a:rPr>
                        <a:t>Total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6560" marR="665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 b="1">
                          <a:latin typeface="Arial"/>
                          <a:ea typeface="Calibri"/>
                          <a:cs typeface="Times New Roman"/>
                        </a:rPr>
                        <a:t>74757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6560" marR="665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/>
                      <a:endParaRPr lang="en-US" sz="1600" dirty="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6560" marR="665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FD in Europeana</a:t>
            </a:r>
            <a:endParaRPr lang="en-US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8461E"/>
                </a:solidFill>
              </a:rPr>
              <a:t>Classification Purpose and Semantic Enrichment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9552" y="1196752"/>
            <a:ext cx="8280400" cy="5184576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US" dirty="0" smtClean="0">
                <a:hlinkClick r:id="rId2"/>
              </a:rPr>
              <a:t>EFD Challenge1 Content Sampling</a:t>
            </a:r>
            <a:endParaRPr lang="en-US" dirty="0" smtClean="0"/>
          </a:p>
          <a:p>
            <a:r>
              <a:rPr lang="en-GB" dirty="0" smtClean="0"/>
              <a:t>Cook books</a:t>
            </a:r>
            <a:endParaRPr lang="en-US" dirty="0" smtClean="0"/>
          </a:p>
          <a:p>
            <a:r>
              <a:rPr lang="en-GB" dirty="0" smtClean="0"/>
              <a:t>Drinking songs (a favourite in any nation!)</a:t>
            </a:r>
            <a:endParaRPr lang="en-US" dirty="0" smtClean="0"/>
          </a:p>
          <a:p>
            <a:r>
              <a:rPr lang="en-GB" dirty="0" smtClean="0"/>
              <a:t>Utensils, such as drinking cups, ancient Greek craters, spouts</a:t>
            </a:r>
            <a:endParaRPr lang="en-US" dirty="0" smtClean="0"/>
          </a:p>
          <a:p>
            <a:r>
              <a:rPr lang="en-GB" dirty="0" smtClean="0"/>
              <a:t>Photographs, e.g. African tribe men eating, Rotterdam's snack culture, Canned pork butchery, Cooking classes, London tower bridge made from sugar</a:t>
            </a:r>
            <a:endParaRPr lang="en-US" dirty="0" smtClean="0"/>
          </a:p>
          <a:p>
            <a:r>
              <a:rPr lang="en-GB" dirty="0" smtClean="0"/>
              <a:t>Advertisements</a:t>
            </a:r>
            <a:endParaRPr lang="en-US" dirty="0" smtClean="0"/>
          </a:p>
          <a:p>
            <a:r>
              <a:rPr lang="en-GB" dirty="0" smtClean="0"/>
              <a:t>Art, </a:t>
            </a:r>
            <a:r>
              <a:rPr lang="en-GB" dirty="0" smtClean="0"/>
              <a:t>e.g. </a:t>
            </a:r>
            <a:r>
              <a:rPr lang="en-GB" dirty="0" err="1" smtClean="0"/>
              <a:t>da</a:t>
            </a:r>
            <a:r>
              <a:rPr lang="en-GB" dirty="0" smtClean="0"/>
              <a:t> </a:t>
            </a:r>
            <a:r>
              <a:rPr lang="en-GB" dirty="0" smtClean="0"/>
              <a:t>Vinci's </a:t>
            </a:r>
            <a:r>
              <a:rPr lang="en-GB" i="1" dirty="0" err="1" smtClean="0"/>
              <a:t>Ultima</a:t>
            </a:r>
            <a:r>
              <a:rPr lang="en-GB" i="1" dirty="0" smtClean="0"/>
              <a:t> </a:t>
            </a:r>
            <a:r>
              <a:rPr lang="en-GB" i="1" dirty="0" err="1" smtClean="0"/>
              <a:t>Cena</a:t>
            </a:r>
            <a:r>
              <a:rPr lang="en-GB" i="1" dirty="0" smtClean="0"/>
              <a:t> </a:t>
            </a:r>
            <a:r>
              <a:rPr lang="en-GB" dirty="0" smtClean="0"/>
              <a:t>(the last supper), </a:t>
            </a:r>
            <a:r>
              <a:rPr lang="en-GB" i="1" dirty="0" smtClean="0"/>
              <a:t>Adam and Eve </a:t>
            </a:r>
            <a:r>
              <a:rPr lang="en-GB" dirty="0" smtClean="0"/>
              <a:t>(with the apple), </a:t>
            </a:r>
            <a:r>
              <a:rPr lang="en-GB" i="1" dirty="0" smtClean="0"/>
              <a:t>The </a:t>
            </a:r>
            <a:r>
              <a:rPr lang="en-GB" i="1" dirty="0" smtClean="0"/>
              <a:t>Garden </a:t>
            </a:r>
            <a:r>
              <a:rPr lang="en-GB" i="1" dirty="0" smtClean="0"/>
              <a:t>of </a:t>
            </a:r>
            <a:r>
              <a:rPr lang="en-GB" i="1" dirty="0" smtClean="0"/>
              <a:t>Earthly Delights</a:t>
            </a:r>
            <a:r>
              <a:rPr lang="en-GB" dirty="0" smtClean="0"/>
              <a:t> </a:t>
            </a:r>
            <a:r>
              <a:rPr lang="en-GB" dirty="0" smtClean="0"/>
              <a:t>after Hieronymus Bosch</a:t>
            </a:r>
            <a:endParaRPr lang="en-US" dirty="0" smtClean="0"/>
          </a:p>
          <a:p>
            <a:r>
              <a:rPr lang="en-GB" dirty="0" smtClean="0"/>
              <a:t>Infant items, e.g. Infant weighting machine</a:t>
            </a:r>
            <a:endParaRPr lang="en-US" dirty="0" smtClean="0"/>
          </a:p>
          <a:p>
            <a:r>
              <a:rPr lang="en-GB" dirty="0" smtClean="0"/>
              <a:t>Culture and household advice, e.g. </a:t>
            </a:r>
            <a:r>
              <a:rPr lang="en-GB" i="1" dirty="0" smtClean="0"/>
              <a:t>The </a:t>
            </a:r>
            <a:r>
              <a:rPr lang="en-GB" i="1" dirty="0" err="1" smtClean="0"/>
              <a:t>gentlewomans</a:t>
            </a:r>
            <a:r>
              <a:rPr lang="en-GB" i="1" dirty="0" smtClean="0"/>
              <a:t> companion</a:t>
            </a:r>
            <a:endParaRPr lang="en-US" i="1" dirty="0" smtClean="0"/>
          </a:p>
          <a:p>
            <a:r>
              <a:rPr lang="en-GB" dirty="0" smtClean="0"/>
              <a:t>Groceries, e.g. canned Quaker oatmeal from </a:t>
            </a:r>
            <a:r>
              <a:rPr lang="en-GB" dirty="0" smtClean="0"/>
              <a:t>1930 (how Andy </a:t>
            </a:r>
            <a:r>
              <a:rPr lang="en-GB" dirty="0" err="1" smtClean="0"/>
              <a:t>Warhall</a:t>
            </a:r>
            <a:r>
              <a:rPr lang="en-GB" dirty="0" smtClean="0"/>
              <a:t>!)</a:t>
            </a:r>
            <a:endParaRPr lang="en-US" dirty="0" smtClean="0"/>
          </a:p>
          <a:p>
            <a:r>
              <a:rPr lang="en-GB" dirty="0" smtClean="0"/>
              <a:t>Restaurants and Cafes 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EFD1 Content Sampling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39552" y="1196752"/>
            <a:ext cx="8604448" cy="4895850"/>
          </a:xfrm>
        </p:spPr>
        <p:txBody>
          <a:bodyPr>
            <a:normAutofit fontScale="92500"/>
          </a:bodyPr>
          <a:lstStyle/>
          <a:p>
            <a:r>
              <a:rPr lang="en-GB" dirty="0" smtClean="0"/>
              <a:t>Numbers have more than </a:t>
            </a:r>
            <a:r>
              <a:rPr lang="en-GB" b="1" dirty="0" smtClean="0"/>
              <a:t>tripled</a:t>
            </a:r>
            <a:r>
              <a:rPr lang="en-GB" dirty="0" smtClean="0"/>
              <a:t> since Aug 2014!!!</a:t>
            </a:r>
          </a:p>
          <a:p>
            <a:r>
              <a:rPr lang="en-US" dirty="0" smtClean="0"/>
              <a:t>With just a few keywords we found 74k </a:t>
            </a:r>
          </a:p>
          <a:p>
            <a:r>
              <a:rPr lang="en-US" dirty="0" smtClean="0"/>
              <a:t>When we leverage keywords harvested from EFD classification, we can find many thousands more</a:t>
            </a:r>
          </a:p>
          <a:p>
            <a:r>
              <a:rPr lang="en-US" dirty="0" smtClean="0"/>
              <a:t>Guess: 1-10% (390k-3.9M) are related to FD</a:t>
            </a:r>
          </a:p>
          <a:p>
            <a:r>
              <a:rPr lang="en-US" dirty="0" smtClean="0"/>
              <a:t>Tech partners can/should avail themselves with this treasure-trove of objects</a:t>
            </a:r>
          </a:p>
          <a:p>
            <a:pPr lvl="1"/>
            <a:r>
              <a:rPr lang="en-US" dirty="0" smtClean="0"/>
              <a:t>But is it a treasure-trove or a dumping pit?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FD in Europeana</a:t>
            </a:r>
            <a:endParaRPr lang="en-US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9552" y="980728"/>
            <a:ext cx="8280400" cy="5544616"/>
          </a:xfrm>
        </p:spPr>
        <p:txBody>
          <a:bodyPr>
            <a:normAutofit fontScale="77500" lnSpcReduction="20000"/>
          </a:bodyPr>
          <a:lstStyle/>
          <a:p>
            <a:r>
              <a:rPr lang="en-GB" dirty="0" smtClean="0"/>
              <a:t>How </a:t>
            </a:r>
            <a:r>
              <a:rPr lang="en-GB" dirty="0" smtClean="0"/>
              <a:t>to distinguish useful from "useless" </a:t>
            </a:r>
            <a:r>
              <a:rPr lang="en-GB" dirty="0" smtClean="0"/>
              <a:t>objects?</a:t>
            </a:r>
          </a:p>
          <a:p>
            <a:r>
              <a:rPr lang="en-GB" dirty="0" smtClean="0"/>
              <a:t>Europeana has no </a:t>
            </a:r>
            <a:r>
              <a:rPr lang="en-GB" b="1" dirty="0" smtClean="0"/>
              <a:t>notability</a:t>
            </a:r>
            <a:r>
              <a:rPr lang="en-GB" dirty="0" smtClean="0"/>
              <a:t> </a:t>
            </a:r>
            <a:r>
              <a:rPr lang="en-GB" dirty="0" smtClean="0"/>
              <a:t>criteria </a:t>
            </a:r>
            <a:r>
              <a:rPr lang="en-GB" dirty="0" smtClean="0"/>
              <a:t>(ala Wikipedia)</a:t>
            </a:r>
          </a:p>
          <a:p>
            <a:r>
              <a:rPr lang="en-GB" dirty="0" smtClean="0"/>
              <a:t>All </a:t>
            </a:r>
            <a:r>
              <a:rPr lang="en-GB" dirty="0" smtClean="0"/>
              <a:t>kinds of objects </a:t>
            </a:r>
            <a:r>
              <a:rPr lang="en-GB" dirty="0" smtClean="0"/>
              <a:t>of only </a:t>
            </a:r>
            <a:r>
              <a:rPr lang="en-GB" dirty="0" smtClean="0"/>
              <a:t>specialist interest have made their way into </a:t>
            </a:r>
            <a:r>
              <a:rPr lang="en-GB" dirty="0" smtClean="0"/>
              <a:t>Europeana</a:t>
            </a:r>
          </a:p>
          <a:p>
            <a:r>
              <a:rPr lang="en-GB" dirty="0" smtClean="0"/>
              <a:t>E.g. half of "jar" objects are fragments/shards:</a:t>
            </a:r>
          </a:p>
          <a:p>
            <a:pPr lvl="1"/>
            <a:r>
              <a:rPr lang="en-GB" dirty="0" smtClean="0">
                <a:hlinkClick r:id="rId2"/>
              </a:rPr>
              <a:t>jar fragment</a:t>
            </a:r>
            <a:r>
              <a:rPr lang="en-GB" dirty="0" smtClean="0"/>
              <a:t> from the Petrie Museum of Egyptian Archaeology (UCL)</a:t>
            </a:r>
            <a:endParaRPr lang="en-US" dirty="0" smtClean="0"/>
          </a:p>
          <a:p>
            <a:pPr lvl="1"/>
            <a:r>
              <a:rPr lang="en-GB" dirty="0" smtClean="0">
                <a:hlinkClick r:id="rId3"/>
              </a:rPr>
              <a:t>cup fragment</a:t>
            </a:r>
            <a:r>
              <a:rPr lang="en-GB" dirty="0" smtClean="0"/>
              <a:t> from the Fitzwilliam Museum, Cambridge, </a:t>
            </a:r>
            <a:r>
              <a:rPr lang="en-GB" dirty="0" smtClean="0"/>
              <a:t>UK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Need to learn </a:t>
            </a:r>
            <a:r>
              <a:rPr lang="en-GB" b="1" dirty="0" smtClean="0"/>
              <a:t>blacklist </a:t>
            </a:r>
            <a:r>
              <a:rPr lang="en-GB" dirty="0" smtClean="0"/>
              <a:t>rules from user judgements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Finding/Filtering Europeana Objects</a:t>
            </a:r>
            <a:endParaRPr lang="en-US" sz="2800" dirty="0"/>
          </a:p>
        </p:txBody>
      </p:sp>
      <p:pic>
        <p:nvPicPr>
          <p:cNvPr id="57346" name="Picture 2" descr="vessel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62579" y="4077072"/>
            <a:ext cx="2133357" cy="1584176"/>
          </a:xfrm>
          <a:prstGeom prst="rect">
            <a:avLst/>
          </a:prstGeom>
          <a:noFill/>
        </p:spPr>
      </p:pic>
      <p:pic>
        <p:nvPicPr>
          <p:cNvPr id="57345" name="Picture 1" descr="vessel, cup | The Fitzwilliam Museum, Cambridge, UK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88024" y="4005063"/>
            <a:ext cx="1296145" cy="1728193"/>
          </a:xfrm>
          <a:prstGeom prst="rect">
            <a:avLst/>
          </a:prstGeom>
          <a:noFill/>
        </p:spPr>
      </p:pic>
      <p:sp>
        <p:nvSpPr>
          <p:cNvPr id="57347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0" y="11715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 </a:t>
            </a: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23528" y="4532089"/>
            <a:ext cx="8496944" cy="1273175"/>
          </a:xfrm>
        </p:spPr>
        <p:txBody>
          <a:bodyPr/>
          <a:lstStyle/>
          <a:p>
            <a:r>
              <a:rPr lang="en-US" dirty="0" smtClean="0"/>
              <a:t>Given this wide variety, where do we find classification concepts?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pPr rtl="0" eaLnBrk="1" fontAlgn="base" hangingPunct="1"/>
            <a:r>
              <a:rPr lang="en-US" sz="3600" b="1" dirty="0" smtClean="0">
                <a:solidFill>
                  <a:srgbClr val="C8461E"/>
                </a:solidFill>
                <a:latin typeface="Calibri" pitchFamily="34" charset="0"/>
                <a:ea typeface="+mj-ea"/>
                <a:cs typeface="+mj-cs"/>
              </a:rPr>
              <a:t>Candidate Datasets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Places/Locations</a:t>
            </a:r>
          </a:p>
          <a:p>
            <a:pPr lvl="1"/>
            <a:r>
              <a:rPr lang="en-US" dirty="0" smtClean="0"/>
              <a:t>GeoNames </a:t>
            </a:r>
            <a:r>
              <a:rPr lang="en-US" dirty="0" smtClean="0"/>
              <a:t>(9.5M), Getty TGN (1.2M), Wikipedia (0.85M</a:t>
            </a:r>
            <a:r>
              <a:rPr lang="en-US" dirty="0" smtClean="0"/>
              <a:t>)</a:t>
            </a:r>
          </a:p>
          <a:p>
            <a:r>
              <a:rPr lang="en-US" dirty="0" smtClean="0"/>
              <a:t>People, Orgs</a:t>
            </a:r>
            <a:endParaRPr lang="en-US" dirty="0" smtClean="0"/>
          </a:p>
          <a:p>
            <a:pPr lvl="1"/>
            <a:r>
              <a:rPr lang="en-US" dirty="0" smtClean="0"/>
              <a:t>Wikipedia (3.7M), VIAF (33M), ULAN (part of VIAF), </a:t>
            </a:r>
            <a:r>
              <a:rPr lang="en-US" dirty="0" err="1" smtClean="0"/>
              <a:t>RKDartists</a:t>
            </a:r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Some FD </a:t>
            </a:r>
            <a:r>
              <a:rPr lang="en-US" dirty="0" smtClean="0"/>
              <a:t>people "not notable" yet </a:t>
            </a:r>
            <a:r>
              <a:rPr lang="en-US" dirty="0" smtClean="0">
                <a:sym typeface="Wingdings" pitchFamily="2" charset="2"/>
              </a:rPr>
              <a:t> </a:t>
            </a:r>
            <a:r>
              <a:rPr lang="en-US" dirty="0" smtClean="0">
                <a:sym typeface="Wingdings" pitchFamily="2" charset="2"/>
              </a:rPr>
              <a:t>e.g.</a:t>
            </a:r>
          </a:p>
          <a:p>
            <a:pPr lvl="2"/>
            <a:r>
              <a:rPr lang="en-US" dirty="0" err="1" smtClean="0"/>
              <a:t>Matilde</a:t>
            </a:r>
            <a:r>
              <a:rPr lang="en-US" dirty="0" smtClean="0"/>
              <a:t> </a:t>
            </a:r>
            <a:r>
              <a:rPr lang="en-US" dirty="0" err="1" smtClean="0"/>
              <a:t>Balzan</a:t>
            </a:r>
            <a:r>
              <a:rPr lang="en-US" dirty="0" smtClean="0"/>
              <a:t> (Maltese TV Presenter): not even on </a:t>
            </a:r>
            <a:r>
              <a:rPr lang="en-US" u="sng" dirty="0" smtClean="0">
                <a:hlinkClick r:id="rId2"/>
              </a:rPr>
              <a:t>https://mt.wikipedia.org</a:t>
            </a:r>
            <a:r>
              <a:rPr lang="en-US" dirty="0" smtClean="0"/>
              <a:t> </a:t>
            </a:r>
            <a:endParaRPr lang="en-US" dirty="0" smtClean="0"/>
          </a:p>
          <a:p>
            <a:r>
              <a:rPr lang="en-US" dirty="0" smtClean="0"/>
              <a:t>GLAM Object Types, materials, techniques</a:t>
            </a:r>
          </a:p>
          <a:p>
            <a:pPr lvl="1"/>
            <a:r>
              <a:rPr lang="en-US" dirty="0" smtClean="0"/>
              <a:t>Getty AAT, Wikipedia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Non-FD-Specific Datasets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GB" dirty="0" smtClean="0">
                <a:hlinkClick r:id="rId2"/>
              </a:rPr>
              <a:t>Survey</a:t>
            </a:r>
            <a:r>
              <a:rPr lang="en-GB" dirty="0" smtClean="0"/>
              <a:t> asking content partners what thesauri they use:</a:t>
            </a:r>
            <a:endParaRPr lang="en-US" dirty="0" smtClean="0"/>
          </a:p>
          <a:p>
            <a:r>
              <a:rPr lang="en-GB" dirty="0" smtClean="0"/>
              <a:t>CAG: Dutch AAT (Am-</a:t>
            </a:r>
            <a:r>
              <a:rPr lang="en-GB" dirty="0" err="1" smtClean="0"/>
              <a:t>MovE</a:t>
            </a:r>
            <a:r>
              <a:rPr lang="en-GB" dirty="0" smtClean="0"/>
              <a:t>), specialized local </a:t>
            </a:r>
            <a:r>
              <a:rPr lang="en-GB" dirty="0" err="1" smtClean="0"/>
              <a:t>thes</a:t>
            </a:r>
            <a:r>
              <a:rPr lang="en-GB" dirty="0" smtClean="0"/>
              <a:t> for agricultural objects</a:t>
            </a:r>
            <a:endParaRPr lang="en-US" dirty="0" smtClean="0"/>
          </a:p>
          <a:p>
            <a:r>
              <a:rPr lang="en-GB" dirty="0" smtClean="0"/>
              <a:t>IAPH: </a:t>
            </a:r>
            <a:r>
              <a:rPr lang="en-GB" dirty="0" smtClean="0">
                <a:hlinkClick r:id="rId3"/>
              </a:rPr>
              <a:t>own thesaurus</a:t>
            </a:r>
            <a:r>
              <a:rPr lang="en-GB" dirty="0" smtClean="0"/>
              <a:t> available </a:t>
            </a:r>
            <a:r>
              <a:rPr lang="en-GB" dirty="0" smtClean="0">
                <a:hlinkClick r:id="rId4"/>
              </a:rPr>
              <a:t>on the web</a:t>
            </a:r>
            <a:r>
              <a:rPr lang="en-GB" dirty="0" smtClean="0"/>
              <a:t> </a:t>
            </a:r>
            <a:endParaRPr lang="en-US" dirty="0" smtClean="0"/>
          </a:p>
          <a:p>
            <a:r>
              <a:rPr lang="en-GB" dirty="0" smtClean="0"/>
              <a:t>Wolverhampton: tried to use British Museum object thesaurus</a:t>
            </a:r>
            <a:endParaRPr lang="en-US" dirty="0" smtClean="0"/>
          </a:p>
          <a:p>
            <a:r>
              <a:rPr lang="en-GB" dirty="0" smtClean="0"/>
              <a:t>RMCA: AAT</a:t>
            </a:r>
            <a:endParaRPr lang="en-US" dirty="0" smtClean="0"/>
          </a:p>
          <a:p>
            <a:r>
              <a:rPr lang="en-GB" dirty="0" smtClean="0"/>
              <a:t>Horniman: own thesaurus (which one?)</a:t>
            </a:r>
            <a:endParaRPr lang="en-US" dirty="0" smtClean="0"/>
          </a:p>
          <a:p>
            <a:r>
              <a:rPr lang="en-GB" dirty="0" smtClean="0"/>
              <a:t>VUFC: </a:t>
            </a:r>
            <a:r>
              <a:rPr lang="en-US" dirty="0" smtClean="0"/>
              <a:t>own thesaurus</a:t>
            </a:r>
          </a:p>
          <a:p>
            <a:r>
              <a:rPr lang="en-GB" dirty="0" smtClean="0"/>
              <a:t>The other partners do not use particular thesauri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Thesauri </a:t>
            </a:r>
            <a:r>
              <a:rPr lang="en-US" dirty="0" smtClean="0"/>
              <a:t>of </a:t>
            </a:r>
            <a:r>
              <a:rPr lang="en-US" dirty="0" smtClean="0"/>
              <a:t>Content Partners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9552" y="1196752"/>
            <a:ext cx="8280400" cy="316835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AAT: 43k concepts, 307k labels (4 lang+). 7 facets (roots), 11 levels, good org</a:t>
            </a:r>
          </a:p>
          <a:p>
            <a:r>
              <a:rPr lang="en-US" dirty="0" smtClean="0"/>
              <a:t>TGN: 1.2M places (0.8M North America)</a:t>
            </a:r>
          </a:p>
          <a:p>
            <a:r>
              <a:rPr lang="en-US" dirty="0" smtClean="0"/>
              <a:t>ULAN: 235k persons/orgs</a:t>
            </a:r>
          </a:p>
          <a:p>
            <a:r>
              <a:rPr lang="en-US" dirty="0" smtClean="0"/>
              <a:t>Highly used/referenced. "CH LOD cloud"</a:t>
            </a:r>
          </a:p>
          <a:p>
            <a:r>
              <a:rPr lang="en-US" dirty="0" smtClean="0"/>
              <a:t>Published as LOD</a:t>
            </a:r>
            <a:r>
              <a:rPr lang="en-US" dirty="0" smtClean="0"/>
              <a:t> (by Onto)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http://vocab.getty.edu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Getty Thesauri</a:t>
            </a:r>
            <a:endParaRPr lang="en-US" dirty="0"/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1441" name="Picture 7" descr="Culture-datacloud-lar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49609" y="3356992"/>
            <a:ext cx="4106359" cy="31425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475656" y="1124744"/>
          <a:ext cx="5550656" cy="2743200"/>
        </p:xfrm>
        <a:graphic>
          <a:graphicData uri="http://schemas.openxmlformats.org/drawingml/2006/table">
            <a:tbl>
              <a:tblPr/>
              <a:tblGrid>
                <a:gridCol w="1333752"/>
                <a:gridCol w="3492752"/>
                <a:gridCol w="724152"/>
              </a:tblGrid>
              <a:tr h="252006">
                <a:tc>
                  <a:txBody>
                    <a:bodyPr/>
                    <a:lstStyle/>
                    <a:p>
                      <a:pPr marL="0" marR="0"/>
                      <a:r>
                        <a:rPr lang="en-GB" sz="1800" b="1" dirty="0">
                          <a:latin typeface="Arial"/>
                          <a:ea typeface="Calibri"/>
                          <a:cs typeface="Times New Roman"/>
                        </a:rPr>
                        <a:t>AAT id</a:t>
                      </a:r>
                      <a:endParaRPr lang="en-US" sz="1800" dirty="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31876" marR="318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GB" sz="1800" b="1">
                          <a:latin typeface="Arial"/>
                          <a:ea typeface="Calibri"/>
                          <a:cs typeface="Times New Roman"/>
                        </a:rPr>
                        <a:t>Hierarchy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31876" marR="318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800" b="1">
                          <a:latin typeface="Arial"/>
                          <a:ea typeface="Calibri"/>
                          <a:cs typeface="Times New Roman"/>
                        </a:rPr>
                        <a:t>Items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31876" marR="318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006">
                <a:tc>
                  <a:txBody>
                    <a:bodyPr/>
                    <a:lstStyle/>
                    <a:p>
                      <a:pPr marL="0" marR="0"/>
                      <a:r>
                        <a:rPr lang="en-GB" sz="1800">
                          <a:latin typeface="Arial"/>
                          <a:ea typeface="Calibri"/>
                          <a:cs typeface="Times New Roman"/>
                        </a:rPr>
                        <a:t>300199765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31876" marR="318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GB" sz="1800">
                          <a:latin typeface="Arial"/>
                          <a:ea typeface="Calibri"/>
                          <a:cs typeface="Times New Roman"/>
                        </a:rPr>
                        <a:t>Culinary Equipment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31876" marR="318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800">
                          <a:latin typeface="Arial"/>
                          <a:ea typeface="Calibri"/>
                          <a:cs typeface="Times New Roman"/>
                        </a:rPr>
                        <a:t>866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31876" marR="318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006">
                <a:tc>
                  <a:txBody>
                    <a:bodyPr/>
                    <a:lstStyle/>
                    <a:p>
                      <a:pPr marL="0" marR="0"/>
                      <a:r>
                        <a:rPr lang="en-GB" sz="1800">
                          <a:latin typeface="Arial"/>
                          <a:ea typeface="Calibri"/>
                          <a:cs typeface="Times New Roman"/>
                        </a:rPr>
                        <a:t>300024716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31876" marR="318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GB" sz="1800">
                          <a:latin typeface="Arial"/>
                          <a:ea typeface="Calibri"/>
                          <a:cs typeface="Times New Roman"/>
                        </a:rPr>
                        <a:t>&lt;grinding and milling equipment&gt;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31876" marR="318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800">
                          <a:latin typeface="Arial"/>
                          <a:ea typeface="Calibri"/>
                          <a:cs typeface="Times New Roman"/>
                        </a:rPr>
                        <a:t>15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31876" marR="318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006">
                <a:tc>
                  <a:txBody>
                    <a:bodyPr/>
                    <a:lstStyle/>
                    <a:p>
                      <a:pPr marL="0" marR="0"/>
                      <a:r>
                        <a:rPr lang="en-GB" sz="1800">
                          <a:latin typeface="Arial"/>
                          <a:ea typeface="Calibri"/>
                          <a:cs typeface="Times New Roman"/>
                        </a:rPr>
                        <a:t>300254496 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31876" marR="318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GB" sz="1800">
                          <a:latin typeface="Arial"/>
                          <a:ea typeface="Calibri"/>
                          <a:cs typeface="Times New Roman"/>
                        </a:rPr>
                        <a:t>Food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31876" marR="318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800">
                          <a:latin typeface="Arial"/>
                          <a:ea typeface="Calibri"/>
                          <a:cs typeface="Times New Roman"/>
                        </a:rPr>
                        <a:t>85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31876" marR="318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006">
                <a:tc>
                  <a:txBody>
                    <a:bodyPr/>
                    <a:lstStyle/>
                    <a:p>
                      <a:pPr marL="0" marR="0"/>
                      <a:r>
                        <a:rPr lang="en-GB" sz="1800">
                          <a:latin typeface="Arial"/>
                          <a:ea typeface="Calibri"/>
                          <a:cs typeface="Times New Roman"/>
                        </a:rPr>
                        <a:t>300004332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31876" marR="318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GB" sz="1800">
                          <a:latin typeface="Arial"/>
                          <a:ea typeface="Calibri"/>
                          <a:cs typeface="Times New Roman"/>
                        </a:rPr>
                        <a:t>&lt;eating and drinking spaces&gt;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31876" marR="318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800">
                          <a:latin typeface="Arial"/>
                          <a:ea typeface="Calibri"/>
                          <a:cs typeface="Times New Roman"/>
                        </a:rPr>
                        <a:t>19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31876" marR="318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006">
                <a:tc>
                  <a:txBody>
                    <a:bodyPr/>
                    <a:lstStyle/>
                    <a:p>
                      <a:pPr marL="0" marR="0"/>
                      <a:r>
                        <a:rPr lang="en-GB" sz="1800">
                          <a:latin typeface="Arial"/>
                          <a:ea typeface="Calibri"/>
                          <a:cs typeface="Times New Roman"/>
                        </a:rPr>
                        <a:t>300203437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31876" marR="318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GB" sz="1800">
                          <a:latin typeface="Arial"/>
                          <a:ea typeface="Calibri"/>
                          <a:cs typeface="Times New Roman"/>
                        </a:rPr>
                        <a:t>closures (container components)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31876" marR="318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800">
                          <a:latin typeface="Arial"/>
                          <a:ea typeface="Calibri"/>
                          <a:cs typeface="Times New Roman"/>
                        </a:rPr>
                        <a:t>8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31876" marR="318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006">
                <a:tc>
                  <a:txBody>
                    <a:bodyPr/>
                    <a:lstStyle/>
                    <a:p>
                      <a:pPr marL="0" marR="0"/>
                      <a:r>
                        <a:rPr lang="en-GB" sz="1800">
                          <a:latin typeface="Arial"/>
                          <a:ea typeface="Calibri"/>
                          <a:cs typeface="Times New Roman"/>
                        </a:rPr>
                        <a:t>300006335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31876" marR="318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GB" sz="1800">
                          <a:latin typeface="Arial"/>
                          <a:ea typeface="Calibri"/>
                          <a:cs typeface="Times New Roman"/>
                        </a:rPr>
                        <a:t>food processing plants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31876" marR="318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800">
                          <a:latin typeface="Arial"/>
                          <a:ea typeface="Calibri"/>
                          <a:cs typeface="Times New Roman"/>
                        </a:rPr>
                        <a:t>10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31876" marR="318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006">
                <a:tc>
                  <a:txBody>
                    <a:bodyPr/>
                    <a:lstStyle/>
                    <a:p>
                      <a:pPr marL="0" marR="0"/>
                      <a:r>
                        <a:rPr lang="en-GB" sz="1800">
                          <a:latin typeface="Arial"/>
                          <a:ea typeface="Calibri"/>
                          <a:cs typeface="Times New Roman"/>
                        </a:rPr>
                        <a:t>300120719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31876" marR="318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GB" sz="1800">
                          <a:latin typeface="Arial"/>
                          <a:ea typeface="Calibri"/>
                          <a:cs typeface="Times New Roman"/>
                        </a:rPr>
                        <a:t>beverage processing plants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31876" marR="318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800">
                          <a:latin typeface="Arial"/>
                          <a:ea typeface="Calibri"/>
                          <a:cs typeface="Times New Roman"/>
                        </a:rPr>
                        <a:t>6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31876" marR="318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006">
                <a:tc>
                  <a:txBody>
                    <a:bodyPr/>
                    <a:lstStyle/>
                    <a:p>
                      <a:pPr marL="0" marR="0"/>
                      <a:r>
                        <a:rPr lang="en-GB" sz="1800">
                          <a:latin typeface="Arial"/>
                          <a:ea typeface="Calibri"/>
                          <a:cs typeface="Times New Roman"/>
                        </a:rPr>
                        <a:t>300069097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31876" marR="318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GB" sz="1800">
                          <a:latin typeface="Arial"/>
                          <a:ea typeface="Calibri"/>
                          <a:cs typeface="Times New Roman"/>
                        </a:rPr>
                        <a:t>feasts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31876" marR="318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800">
                          <a:latin typeface="Arial"/>
                          <a:ea typeface="Calibri"/>
                          <a:cs typeface="Times New Roman"/>
                        </a:rPr>
                        <a:t>4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31876" marR="318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006">
                <a:tc>
                  <a:txBody>
                    <a:bodyPr/>
                    <a:lstStyle/>
                    <a:p>
                      <a:endParaRPr lang="en-US" sz="1800">
                        <a:latin typeface="Calibri"/>
                      </a:endParaRPr>
                    </a:p>
                  </a:txBody>
                  <a:tcPr marL="31876" marR="318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GB" sz="1800" b="1">
                          <a:latin typeface="Arial"/>
                          <a:ea typeface="Calibri"/>
                          <a:cs typeface="Times New Roman"/>
                        </a:rPr>
                        <a:t>Total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31876" marR="318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800" b="1" dirty="0">
                          <a:latin typeface="Arial"/>
                          <a:ea typeface="Calibri"/>
                          <a:cs typeface="Times New Roman"/>
                        </a:rPr>
                        <a:t>1013</a:t>
                      </a:r>
                      <a:endParaRPr lang="en-US" sz="1800" dirty="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31876" marR="318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AAT FD-related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 bwMode="auto">
          <a:xfrm>
            <a:off x="467544" y="4653136"/>
            <a:ext cx="8280400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77500" lnSpcReduction="20000"/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193C64"/>
              </a:buClr>
              <a:buSzTx/>
              <a:buFont typeface="Arial"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213C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1k FD is not</a:t>
            </a:r>
            <a:r>
              <a:rPr kumimoji="0" lang="en-US" sz="3200" b="0" i="0" u="none" strike="noStrike" kern="0" cap="none" spc="0" normalizeH="0" noProof="0" dirty="0" smtClean="0">
                <a:ln>
                  <a:noFill/>
                </a:ln>
                <a:solidFill>
                  <a:srgbClr val="00213C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bad, </a:t>
            </a:r>
            <a:r>
              <a:rPr kumimoji="0" lang="en-US" sz="3200" b="0" i="0" u="none" strike="noStrike" kern="0" cap="none" spc="0" normalizeH="0" noProof="0" dirty="0" err="1" smtClean="0">
                <a:ln>
                  <a:noFill/>
                </a:ln>
                <a:solidFill>
                  <a:srgbClr val="00213C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bu</a:t>
            </a:r>
            <a:r>
              <a:rPr lang="en-US" sz="3200" kern="0" dirty="0" smtClean="0">
                <a:solidFill>
                  <a:srgbClr val="00213C"/>
                </a:solidFill>
                <a:latin typeface="Calibri" pitchFamily="34" charset="0"/>
              </a:rPr>
              <a:t>t is not enough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00213C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193C64"/>
              </a:buClr>
              <a:buSzTx/>
              <a:buFont typeface="Arial"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213C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Fished out of several hierarchies, diminishing returns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193C64"/>
              </a:buClr>
              <a:buSzTx/>
              <a:buFont typeface="Arial"/>
              <a:buChar char="•"/>
              <a:tabLst/>
              <a:defRPr/>
            </a:pPr>
            <a:r>
              <a:rPr lang="en-US" sz="3200" kern="0" dirty="0" smtClean="0">
                <a:solidFill>
                  <a:srgbClr val="00213C"/>
                </a:solidFill>
                <a:latin typeface="Calibri" pitchFamily="34" charset="0"/>
              </a:rPr>
              <a:t>Plenty of FD-independent concepts we can use (e.g. </a:t>
            </a:r>
            <a:r>
              <a:rPr lang="en-US" sz="3200" kern="0" dirty="0" err="1" smtClean="0">
                <a:solidFill>
                  <a:srgbClr val="00213C"/>
                </a:solidFill>
                <a:latin typeface="Calibri" pitchFamily="34" charset="0"/>
              </a:rPr>
              <a:t>obj.types</a:t>
            </a:r>
            <a:r>
              <a:rPr lang="en-US" sz="3200" kern="0" dirty="0" smtClean="0">
                <a:solidFill>
                  <a:srgbClr val="00213C"/>
                </a:solidFill>
                <a:latin typeface="Calibri" pitchFamily="34" charset="0"/>
              </a:rPr>
              <a:t> like Painting, cultures/style (over 5k)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00213C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5536" y="1196752"/>
            <a:ext cx="8280400" cy="1800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About 20, published by LOD (by ONTO)</a:t>
            </a:r>
          </a:p>
          <a:p>
            <a:r>
              <a:rPr lang="en-US" dirty="0" smtClean="0"/>
              <a:t>Not coreferenced, but started (Person-Org </a:t>
            </a:r>
            <a:r>
              <a:rPr lang="en-US" dirty="0" err="1" smtClean="0"/>
              <a:t>thes</a:t>
            </a:r>
            <a:r>
              <a:rPr lang="en-US" dirty="0" smtClean="0"/>
              <a:t>) on Wikidata Mix-n-Match</a:t>
            </a:r>
          </a:p>
          <a:p>
            <a:r>
              <a:rPr lang="en-US" dirty="0" smtClean="0"/>
              <a:t>E.g. </a:t>
            </a:r>
            <a:r>
              <a:rPr lang="en-US" dirty="0" err="1" smtClean="0"/>
              <a:t>Obj</a:t>
            </a:r>
            <a:r>
              <a:rPr lang="en-US" dirty="0" smtClean="0"/>
              <a:t> Type: 5854, about 500 FD-related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British Museum Thesauri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95536" y="3068960"/>
          <a:ext cx="8280919" cy="3413760"/>
        </p:xfrm>
        <a:graphic>
          <a:graphicData uri="http://schemas.openxmlformats.org/drawingml/2006/table">
            <a:tbl>
              <a:tblPr/>
              <a:tblGrid>
                <a:gridCol w="5234064"/>
                <a:gridCol w="3046855"/>
              </a:tblGrid>
              <a:tr h="161925">
                <a:tc>
                  <a:txBody>
                    <a:bodyPr/>
                    <a:lstStyle/>
                    <a:p>
                      <a:pPr marL="0" marR="0"/>
                      <a:r>
                        <a:rPr lang="en-GB" sz="1600" b="1">
                          <a:latin typeface="Arial"/>
                          <a:ea typeface="Calibri"/>
                          <a:cs typeface="Times New Roman"/>
                        </a:rPr>
                        <a:t>URL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GB" sz="1600" b="1">
                          <a:latin typeface="Arial"/>
                          <a:ea typeface="Calibri"/>
                          <a:cs typeface="Times New Roman"/>
                        </a:rPr>
                        <a:t>Concept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marL="0" marR="0"/>
                      <a:r>
                        <a:rPr lang="en-GB" sz="1600" u="sng">
                          <a:solidFill>
                            <a:srgbClr val="0000FF"/>
                          </a:solidFill>
                          <a:latin typeface="Arial"/>
                          <a:ea typeface="Calibri"/>
                          <a:cs typeface="Times New Roman"/>
                          <a:hlinkClick r:id="rId2"/>
                        </a:rPr>
                        <a:t>http://collection.britishmuseum.org/id/thesauri/x5112</a:t>
                      </a:r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 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agricultural equipment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marL="0" marR="0"/>
                      <a:r>
                        <a:rPr lang="en-GB" sz="1600" u="sng">
                          <a:solidFill>
                            <a:srgbClr val="0000FF"/>
                          </a:solidFill>
                          <a:latin typeface="Arial"/>
                          <a:ea typeface="Calibri"/>
                          <a:cs typeface="Times New Roman"/>
                          <a:hlinkClick r:id="rId3"/>
                        </a:rPr>
                        <a:t>http://collection.britishmuseum.org/id/thesauri/x5113</a:t>
                      </a:r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 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agricultural tool/implement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marL="0" marR="0"/>
                      <a:r>
                        <a:rPr lang="en-GB" sz="1600" u="sng">
                          <a:solidFill>
                            <a:srgbClr val="0000FF"/>
                          </a:solidFill>
                          <a:latin typeface="Arial"/>
                          <a:ea typeface="Calibri"/>
                          <a:cs typeface="Times New Roman"/>
                          <a:hlinkClick r:id="rId4"/>
                        </a:rPr>
                        <a:t>http://collection.britishmuseum.org/id/thesauri/x5413</a:t>
                      </a:r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 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beer-bottle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marL="0" marR="0"/>
                      <a:r>
                        <a:rPr lang="en-GB" sz="1600" u="sng">
                          <a:solidFill>
                            <a:srgbClr val="0000FF"/>
                          </a:solidFill>
                          <a:latin typeface="Arial"/>
                          <a:ea typeface="Calibri"/>
                          <a:cs typeface="Times New Roman"/>
                          <a:hlinkClick r:id="rId5"/>
                        </a:rPr>
                        <a:t>http://collection.britishmuseum.org/id/thesauri/x5414</a:t>
                      </a:r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 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beer-container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marL="0" marR="0"/>
                      <a:r>
                        <a:rPr lang="en-GB" sz="1600" u="sng">
                          <a:solidFill>
                            <a:srgbClr val="0000FF"/>
                          </a:solidFill>
                          <a:latin typeface="Arial"/>
                          <a:ea typeface="Calibri"/>
                          <a:cs typeface="Times New Roman"/>
                          <a:hlinkClick r:id="rId6"/>
                        </a:rPr>
                        <a:t>http://collection.britishmuseum.org/id/thesauri/x72562</a:t>
                      </a:r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 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beer-dipper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marL="0" marR="0"/>
                      <a:r>
                        <a:rPr lang="en-GB" sz="1600" u="sng">
                          <a:solidFill>
                            <a:srgbClr val="0000FF"/>
                          </a:solidFill>
                          <a:latin typeface="Arial"/>
                          <a:ea typeface="Calibri"/>
                          <a:cs typeface="Times New Roman"/>
                          <a:hlinkClick r:id="rId7"/>
                        </a:rPr>
                        <a:t>http://collection.britishmuseum.org/id/thesauri/x5415</a:t>
                      </a:r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 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beer-glass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marL="0" marR="0"/>
                      <a:r>
                        <a:rPr lang="en-GB" sz="1600" u="sng">
                          <a:solidFill>
                            <a:srgbClr val="0000FF"/>
                          </a:solidFill>
                          <a:latin typeface="Arial"/>
                          <a:ea typeface="Calibri"/>
                          <a:cs typeface="Times New Roman"/>
                          <a:hlinkClick r:id="rId8"/>
                        </a:rPr>
                        <a:t>http://collection.britishmuseum.org/id/thesauri/x5416</a:t>
                      </a:r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 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beer-jug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marL="0" marR="0"/>
                      <a:r>
                        <a:rPr lang="en-GB" sz="1600" u="sng">
                          <a:solidFill>
                            <a:srgbClr val="0000FF"/>
                          </a:solidFill>
                          <a:latin typeface="Arial"/>
                          <a:ea typeface="Calibri"/>
                          <a:cs typeface="Times New Roman"/>
                          <a:hlinkClick r:id="rId9"/>
                        </a:rPr>
                        <a:t>http://collection.britishmuseum.org/id/thesauri/x5417</a:t>
                      </a:r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 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beer-mug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marL="0" marR="0"/>
                      <a:r>
                        <a:rPr lang="en-GB" sz="1600" u="sng">
                          <a:solidFill>
                            <a:srgbClr val="0000FF"/>
                          </a:solidFill>
                          <a:latin typeface="Arial"/>
                          <a:ea typeface="Calibri"/>
                          <a:cs typeface="Times New Roman"/>
                          <a:hlinkClick r:id="rId10"/>
                        </a:rPr>
                        <a:t>http://collection.britishmuseum.org/id/thesauri/x5418</a:t>
                      </a:r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 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beer-pot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marL="0" marR="0"/>
                      <a:r>
                        <a:rPr lang="en-GB" sz="1600" u="sng">
                          <a:solidFill>
                            <a:srgbClr val="0000FF"/>
                          </a:solidFill>
                          <a:latin typeface="Arial"/>
                          <a:ea typeface="Calibri"/>
                          <a:cs typeface="Times New Roman"/>
                          <a:hlinkClick r:id="rId11"/>
                        </a:rPr>
                        <a:t>http://collection.britishmuseum.org/id/thesauri/x5419</a:t>
                      </a:r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 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beer-skimmer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marL="0" marR="0"/>
                      <a:r>
                        <a:rPr lang="en-GB" sz="1600" u="sng">
                          <a:solidFill>
                            <a:srgbClr val="0000FF"/>
                          </a:solidFill>
                          <a:latin typeface="Arial"/>
                          <a:ea typeface="Calibri"/>
                          <a:cs typeface="Times New Roman"/>
                          <a:hlinkClick r:id="rId12"/>
                        </a:rPr>
                        <a:t>http://collection.britishmuseum.org/id/thesauri/x5420</a:t>
                      </a:r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 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beer-strainer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marL="0" marR="0"/>
                      <a:r>
                        <a:rPr lang="en-GB" sz="1600" u="sng">
                          <a:solidFill>
                            <a:srgbClr val="0000FF"/>
                          </a:solidFill>
                          <a:latin typeface="Arial"/>
                          <a:ea typeface="Calibri"/>
                          <a:cs typeface="Times New Roman"/>
                          <a:hlinkClick r:id="rId13"/>
                        </a:rPr>
                        <a:t>http://collection.britishmuseum.org/id/thesauri/x5421</a:t>
                      </a:r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 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beer-trough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marL="0" marR="0"/>
                      <a:r>
                        <a:rPr lang="en-GB" sz="1600" u="sng">
                          <a:solidFill>
                            <a:srgbClr val="0000FF"/>
                          </a:solidFill>
                          <a:latin typeface="Arial"/>
                          <a:ea typeface="Calibri"/>
                          <a:cs typeface="Times New Roman"/>
                          <a:hlinkClick r:id="rId14"/>
                        </a:rPr>
                        <a:t>http://collection.britishmuseum.org/id/thesauri/x5422</a:t>
                      </a:r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 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GB" sz="1600" dirty="0">
                          <a:latin typeface="Arial"/>
                          <a:ea typeface="Calibri"/>
                          <a:cs typeface="Times New Roman"/>
                        </a:rPr>
                        <a:t>beer-vessel</a:t>
                      </a:r>
                      <a:endParaRPr lang="en-US" sz="1800" dirty="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Developed by </a:t>
            </a:r>
            <a:r>
              <a:rPr lang="en-GB" dirty="0" smtClean="0"/>
              <a:t>Food and Agriculture Organization </a:t>
            </a:r>
            <a:r>
              <a:rPr lang="en-GB" dirty="0" smtClean="0"/>
              <a:t>for 21 years</a:t>
            </a:r>
          </a:p>
          <a:p>
            <a:r>
              <a:rPr lang="en-US" dirty="0" smtClean="0"/>
              <a:t>32k concepts, 21k languages</a:t>
            </a:r>
          </a:p>
          <a:p>
            <a:r>
              <a:rPr lang="en-US" dirty="0" smtClean="0"/>
              <a:t>Coreferenced to US NALT and 12 other</a:t>
            </a:r>
          </a:p>
          <a:p>
            <a:r>
              <a:rPr lang="en-US" dirty="0" smtClean="0"/>
              <a:t>Maintained with VocBench using ONTO GraphDB. Published as LOD (SKOS, SKOS-XL)</a:t>
            </a:r>
          </a:p>
          <a:p>
            <a:r>
              <a:rPr lang="en-GB" dirty="0" smtClean="0"/>
              <a:t>Emphasis </a:t>
            </a:r>
            <a:r>
              <a:rPr lang="en-GB" dirty="0" smtClean="0"/>
              <a:t>on </a:t>
            </a:r>
            <a:r>
              <a:rPr lang="en-GB" dirty="0" smtClean="0"/>
              <a:t>scientific </a:t>
            </a:r>
            <a:r>
              <a:rPr lang="en-GB" dirty="0" smtClean="0"/>
              <a:t>and production side of food, </a:t>
            </a:r>
            <a:r>
              <a:rPr lang="en-GB" dirty="0" smtClean="0"/>
              <a:t>not </a:t>
            </a:r>
            <a:r>
              <a:rPr lang="en-GB" dirty="0" smtClean="0"/>
              <a:t>enough on </a:t>
            </a:r>
            <a:r>
              <a:rPr lang="en-GB" dirty="0" smtClean="0"/>
              <a:t>consumption</a:t>
            </a:r>
            <a:r>
              <a:rPr lang="en-GB" dirty="0" smtClean="0"/>
              <a:t>, fun and appreciation side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 FAO </a:t>
            </a:r>
            <a:r>
              <a:rPr lang="en-US" dirty="0" err="1" smtClean="0"/>
              <a:t>AgroVoc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5536" y="1196752"/>
            <a:ext cx="8748464" cy="5184576"/>
          </a:xfrm>
        </p:spPr>
        <p:txBody>
          <a:bodyPr>
            <a:normAutofit fontScale="77500" lnSpcReduction="20000"/>
          </a:bodyPr>
          <a:lstStyle/>
          <a:p>
            <a:r>
              <a:rPr lang="en-GB" dirty="0" smtClean="0"/>
              <a:t>Classification of content provided by the EFD project partners</a:t>
            </a:r>
            <a:endParaRPr lang="en-US" dirty="0" smtClean="0"/>
          </a:p>
          <a:p>
            <a:pPr lvl="1"/>
            <a:r>
              <a:rPr lang="en-GB" dirty="0" smtClean="0"/>
              <a:t>Enable semi-automatic enrichment of content assets and their associated metadata</a:t>
            </a:r>
            <a:endParaRPr lang="en-US" dirty="0" smtClean="0"/>
          </a:p>
          <a:p>
            <a:r>
              <a:rPr lang="en-GB" dirty="0" smtClean="0"/>
              <a:t>Enable discovery </a:t>
            </a:r>
            <a:r>
              <a:rPr lang="en-GB" dirty="0" smtClean="0"/>
              <a:t>&amp; classification of </a:t>
            </a:r>
            <a:r>
              <a:rPr lang="en-GB" dirty="0" smtClean="0"/>
              <a:t>content already existing in Europeana that is also related the topic of interest </a:t>
            </a:r>
            <a:r>
              <a:rPr lang="en-GB" dirty="0" smtClean="0"/>
              <a:t>(390k to 3.9M objects!)</a:t>
            </a:r>
            <a:endParaRPr lang="en-US" dirty="0" smtClean="0"/>
          </a:p>
          <a:p>
            <a:pPr lvl="1"/>
            <a:r>
              <a:rPr lang="en-GB" dirty="0" smtClean="0"/>
              <a:t>Form the basis for a future Food and Drink Channel on Europeana, a goal that the EC has posited</a:t>
            </a:r>
            <a:endParaRPr lang="en-US" dirty="0" smtClean="0"/>
          </a:p>
          <a:p>
            <a:r>
              <a:rPr lang="en-GB" dirty="0" smtClean="0"/>
              <a:t>Provide the core semantic information underpinning the Semantic Demonstrator application</a:t>
            </a:r>
            <a:endParaRPr lang="en-US" dirty="0" smtClean="0"/>
          </a:p>
          <a:p>
            <a:pPr lvl="1"/>
            <a:r>
              <a:rPr lang="en-GB" dirty="0" smtClean="0"/>
              <a:t>Enable semantic search and </a:t>
            </a:r>
            <a:r>
              <a:rPr lang="en-GB" dirty="0" smtClean="0"/>
              <a:t>faceting</a:t>
            </a:r>
          </a:p>
          <a:p>
            <a:r>
              <a:rPr lang="en-GB" dirty="0" smtClean="0"/>
              <a:t>All this in a widely (wildly?) multilingual context: </a:t>
            </a:r>
          </a:p>
          <a:p>
            <a:pPr lvl="1"/>
            <a:r>
              <a:rPr lang="en-GB" dirty="0" smtClean="0"/>
              <a:t>EN, 5 bilingual, 5 monolingual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FD Classification Purposes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9552" y="5229200"/>
            <a:ext cx="8280400" cy="136815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E.g. 3 beers (AAT has none). But Wikipedia has</a:t>
            </a:r>
            <a:r>
              <a:rPr lang="en-GB" dirty="0" smtClean="0"/>
              <a:t>, 25 </a:t>
            </a:r>
            <a:r>
              <a:rPr lang="en-GB" dirty="0" smtClean="0"/>
              <a:t>Types (including </a:t>
            </a:r>
            <a:r>
              <a:rPr lang="en-GB" dirty="0" err="1" smtClean="0">
                <a:hlinkClick r:id="rId2"/>
              </a:rPr>
              <a:t>Boza</a:t>
            </a:r>
            <a:r>
              <a:rPr lang="en-GB" dirty="0" smtClean="0"/>
              <a:t>?), </a:t>
            </a:r>
            <a:r>
              <a:rPr lang="en-GB" dirty="0" smtClean="0">
                <a:hlinkClick r:id="rId3"/>
              </a:rPr>
              <a:t>50 styles</a:t>
            </a:r>
            <a:r>
              <a:rPr lang="en-GB" dirty="0" smtClean="0"/>
              <a:t>, many brands</a:t>
            </a:r>
            <a:r>
              <a:rPr lang="en-GB" dirty="0" smtClean="0"/>
              <a:t>, e.g. </a:t>
            </a:r>
            <a:r>
              <a:rPr lang="en-GB" dirty="0" smtClean="0">
                <a:hlinkClick r:id="rId4"/>
              </a:rPr>
              <a:t>German </a:t>
            </a:r>
            <a:r>
              <a:rPr lang="en-GB" dirty="0" smtClean="0">
                <a:hlinkClick r:id="rId4"/>
              </a:rPr>
              <a:t>beers</a:t>
            </a:r>
            <a:r>
              <a:rPr lang="en-GB" dirty="0" smtClean="0"/>
              <a:t>.</a:t>
            </a:r>
            <a:r>
              <a:rPr lang="en-US" dirty="0" smtClean="0"/>
              <a:t> </a:t>
            </a:r>
          </a:p>
          <a:p>
            <a:r>
              <a:rPr lang="en-GB" dirty="0" smtClean="0"/>
              <a:t>Nothing on traditions</a:t>
            </a:r>
            <a:r>
              <a:rPr lang="en-GB" dirty="0" smtClean="0"/>
              <a:t>, festivities, rituals, festivals, even silly things like drinking games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AgroVoc</a:t>
            </a:r>
            <a:r>
              <a:rPr lang="en-US" dirty="0" smtClean="0"/>
              <a:t> FD-related</a:t>
            </a:r>
            <a:endParaRPr lang="en-US" dirty="0"/>
          </a:p>
        </p:txBody>
      </p:sp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5537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5576" y="692696"/>
            <a:ext cx="7488832" cy="44190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9552" y="1052736"/>
            <a:ext cx="8280400" cy="252028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Basic idea: Wikipedia as our playing field</a:t>
            </a:r>
          </a:p>
          <a:p>
            <a:pPr lvl="1"/>
            <a:r>
              <a:rPr lang="en-US" dirty="0" smtClean="0"/>
              <a:t>Use Articles as classification concepts</a:t>
            </a:r>
          </a:p>
          <a:p>
            <a:pPr lvl="1"/>
            <a:r>
              <a:rPr lang="en-US" dirty="0" smtClean="0"/>
              <a:t>Use superstructures (Lists and Categories) to discover FD-related and make a hierarchy</a:t>
            </a:r>
          </a:p>
          <a:p>
            <a:r>
              <a:rPr lang="en-US" dirty="0" smtClean="0"/>
              <a:t>Big advantage: multilingual coverage</a:t>
            </a:r>
          </a:p>
          <a:p>
            <a:pPr lvl="1"/>
            <a:r>
              <a:rPr lang="en-US" dirty="0" smtClean="0"/>
              <a:t>12.5M articles in EFD </a:t>
            </a:r>
            <a:r>
              <a:rPr lang="en-US" dirty="0" err="1" smtClean="0"/>
              <a:t>langs</a:t>
            </a:r>
            <a:r>
              <a:rPr lang="en-US" dirty="0" smtClean="0"/>
              <a:t>, 2.11 lang overlap </a:t>
            </a:r>
            <a:r>
              <a:rPr lang="en-US" dirty="0" smtClean="0">
                <a:sym typeface="Wingdings" pitchFamily="2" charset="2"/>
              </a:rPr>
              <a:t> 5.9M "concepts". Of them 2.6M "things" </a:t>
            </a:r>
            <a:r>
              <a:rPr lang="en-US" dirty="0" smtClean="0">
                <a:sym typeface="Wingdings" pitchFamily="2" charset="2"/>
              </a:rPr>
              <a:t>in EFD </a:t>
            </a:r>
            <a:r>
              <a:rPr lang="en-US" dirty="0" err="1" smtClean="0">
                <a:sym typeface="Wingdings" pitchFamily="2" charset="2"/>
              </a:rPr>
              <a:t>langs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smtClean="0">
                <a:sym typeface="Wingdings" pitchFamily="2" charset="2"/>
              </a:rPr>
              <a:t>with assigned DBpedia type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Wikipedia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267744" y="3429000"/>
          <a:ext cx="4694365" cy="3169920"/>
        </p:xfrm>
        <a:graphic>
          <a:graphicData uri="http://schemas.openxmlformats.org/drawingml/2006/table">
            <a:tbl>
              <a:tblPr/>
              <a:tblGrid>
                <a:gridCol w="1141857"/>
                <a:gridCol w="2342198"/>
                <a:gridCol w="1210310"/>
              </a:tblGrid>
              <a:tr h="200025">
                <a:tc>
                  <a:txBody>
                    <a:bodyPr/>
                    <a:lstStyle/>
                    <a:p>
                      <a:pPr marL="0" marR="0"/>
                      <a:r>
                        <a:rPr lang="en-GB" sz="1600" b="1">
                          <a:latin typeface="Arial"/>
                          <a:ea typeface="Calibri"/>
                          <a:cs typeface="Times New Roman"/>
                        </a:rPr>
                        <a:t>Wikipedia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GB" sz="1600" b="1">
                          <a:latin typeface="Arial"/>
                          <a:ea typeface="Calibri"/>
                          <a:cs typeface="Times New Roman"/>
                        </a:rPr>
                        <a:t>URL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 b="1">
                          <a:latin typeface="Arial"/>
                          <a:ea typeface="Calibri"/>
                          <a:cs typeface="Times New Roman"/>
                        </a:rPr>
                        <a:t>articles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English 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GB" sz="1600" u="sng">
                          <a:solidFill>
                            <a:srgbClr val="0000FF"/>
                          </a:solidFill>
                          <a:latin typeface="Arial"/>
                          <a:ea typeface="Calibri"/>
                          <a:cs typeface="Times New Roman"/>
                          <a:hlinkClick r:id="rId2"/>
                        </a:rPr>
                        <a:t>http://en.wikipedia.org 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4,774,396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Dutch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GB" sz="1600" u="sng">
                          <a:solidFill>
                            <a:srgbClr val="0000FF"/>
                          </a:solidFill>
                          <a:latin typeface="Arial"/>
                          <a:ea typeface="Calibri"/>
                          <a:cs typeface="Times New Roman"/>
                          <a:hlinkClick r:id="rId3"/>
                        </a:rPr>
                        <a:t>http://nl.wikipedia.org 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1,804,691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French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GB" sz="1600" u="sng">
                          <a:solidFill>
                            <a:srgbClr val="0000FF"/>
                          </a:solidFill>
                          <a:latin typeface="Arial"/>
                          <a:ea typeface="Calibri"/>
                          <a:cs typeface="Times New Roman"/>
                          <a:hlinkClick r:id="rId4"/>
                        </a:rPr>
                        <a:t>http://fr.wikipedia.org 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1,579,555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Italian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GB" sz="1600" u="sng">
                          <a:solidFill>
                            <a:srgbClr val="0000FF"/>
                          </a:solidFill>
                          <a:latin typeface="Arial"/>
                          <a:ea typeface="Calibri"/>
                          <a:cs typeface="Times New Roman"/>
                          <a:hlinkClick r:id="rId5"/>
                        </a:rPr>
                        <a:t>http://it.wikipedia.org 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1,164,000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Spanish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GB" sz="1600" u="sng">
                          <a:solidFill>
                            <a:srgbClr val="0000FF"/>
                          </a:solidFill>
                          <a:latin typeface="Arial"/>
                          <a:ea typeface="Calibri"/>
                          <a:cs typeface="Times New Roman"/>
                          <a:hlinkClick r:id="rId6"/>
                        </a:rPr>
                        <a:t>http://es.wikipedia.org 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1,148,856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Polish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GB" sz="1600" u="sng">
                          <a:solidFill>
                            <a:srgbClr val="0000FF"/>
                          </a:solidFill>
                          <a:latin typeface="Arial"/>
                          <a:ea typeface="Calibri"/>
                          <a:cs typeface="Times New Roman"/>
                          <a:hlinkClick r:id="rId7"/>
                        </a:rPr>
                        <a:t>http://pl.wikipedia.org 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1,082,000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Bulgarian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GB" sz="1600" u="sng">
                          <a:solidFill>
                            <a:srgbClr val="0000FF"/>
                          </a:solidFill>
                          <a:latin typeface="Arial"/>
                          <a:ea typeface="Calibri"/>
                          <a:cs typeface="Times New Roman"/>
                          <a:hlinkClick r:id="rId8"/>
                        </a:rPr>
                        <a:t>http://bg.wikipedia.org   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170,174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Hungarian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GB" sz="1600" u="sng">
                          <a:solidFill>
                            <a:srgbClr val="0000FF"/>
                          </a:solidFill>
                          <a:latin typeface="Arial"/>
                          <a:ea typeface="Calibri"/>
                          <a:cs typeface="Times New Roman"/>
                          <a:hlinkClick r:id="rId9"/>
                        </a:rPr>
                        <a:t>http://hu.wikipedia.org 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272,323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Romanian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GB" sz="1600" u="sng">
                          <a:solidFill>
                            <a:srgbClr val="0000FF"/>
                          </a:solidFill>
                          <a:latin typeface="Arial"/>
                          <a:ea typeface="Calibri"/>
                          <a:cs typeface="Times New Roman"/>
                          <a:hlinkClick r:id="rId10"/>
                        </a:rPr>
                        <a:t>http://ro.wikipedia.org 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256,022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Lithuanian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GB" sz="1600" u="sng">
                          <a:solidFill>
                            <a:srgbClr val="0000FF"/>
                          </a:solidFill>
                          <a:latin typeface="Arial"/>
                          <a:ea typeface="Calibri"/>
                          <a:cs typeface="Times New Roman"/>
                          <a:hlinkClick r:id="rId11"/>
                        </a:rPr>
                        <a:t>http://lt.wikipedia.org 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168,823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Greek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GB" sz="1600" u="sng">
                          <a:solidFill>
                            <a:srgbClr val="0000FF"/>
                          </a:solidFill>
                          <a:latin typeface="Arial"/>
                          <a:ea typeface="Calibri"/>
                          <a:cs typeface="Times New Roman"/>
                          <a:hlinkClick r:id="rId12"/>
                        </a:rPr>
                        <a:t>http://el.wikipedia.org 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102,077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marR="0"/>
                      <a:r>
                        <a:rPr lang="en-GB" sz="1600" b="1">
                          <a:latin typeface="Arial"/>
                          <a:ea typeface="Calibri"/>
                          <a:cs typeface="Times New Roman"/>
                        </a:rPr>
                        <a:t>Total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GB" sz="1600" b="1"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  <a:endParaRPr lang="en-US" sz="18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 b="1" dirty="0">
                          <a:latin typeface="Arial"/>
                          <a:ea typeface="Calibri"/>
                          <a:cs typeface="Times New Roman"/>
                        </a:rPr>
                        <a:t>12,522,917</a:t>
                      </a:r>
                      <a:endParaRPr lang="en-US" sz="1800" dirty="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WP "Things" and Lang Overlap</a:t>
            </a:r>
            <a:endParaRPr lang="en-US" dirty="0"/>
          </a:p>
        </p:txBody>
      </p:sp>
      <p:sp>
        <p:nvSpPr>
          <p:cNvPr id="675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7585" name="Picture 2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836712"/>
            <a:ext cx="8449957" cy="56886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9552" y="980728"/>
            <a:ext cx="8280400" cy="5256584"/>
          </a:xfrm>
        </p:spPr>
        <p:txBody>
          <a:bodyPr>
            <a:normAutofit fontScale="92500" lnSpcReduction="10000"/>
          </a:bodyPr>
          <a:lstStyle/>
          <a:p>
            <a:r>
              <a:rPr lang="vi-VN" sz="2400" u="sng" dirty="0" smtClean="0">
                <a:hlinkClick r:id="rId2"/>
              </a:rPr>
              <a:t>enwiki:Mămăligă</a:t>
            </a:r>
            <a:r>
              <a:rPr lang="en-GB" sz="2400" dirty="0" smtClean="0"/>
              <a:t> </a:t>
            </a:r>
            <a:r>
              <a:rPr lang="en-GB" sz="2400" dirty="0" smtClean="0"/>
              <a:t>is the same as </a:t>
            </a:r>
            <a:r>
              <a:rPr lang="en-GB" sz="2400" u="sng" dirty="0" err="1" smtClean="0">
                <a:hlinkClick r:id="rId3"/>
              </a:rPr>
              <a:t>bgwiki</a:t>
            </a:r>
            <a:r>
              <a:rPr lang="en-GB" sz="2400" u="sng" dirty="0" smtClean="0">
                <a:hlinkClick r:id="rId3"/>
              </a:rPr>
              <a:t>:</a:t>
            </a:r>
            <a:r>
              <a:rPr lang="bg-BG" sz="2400" u="sng" dirty="0" smtClean="0">
                <a:hlinkClick r:id="rId3"/>
              </a:rPr>
              <a:t>Мамалига</a:t>
            </a:r>
            <a:endParaRPr lang="en-US" sz="2400" dirty="0" smtClean="0"/>
          </a:p>
          <a:p>
            <a:r>
              <a:rPr lang="en-GB" sz="2400" u="sng" dirty="0" err="1" smtClean="0">
                <a:hlinkClick r:id="rId4"/>
              </a:rPr>
              <a:t>enwiki:Kačamak</a:t>
            </a:r>
            <a:r>
              <a:rPr lang="en-GB" sz="2400" dirty="0" smtClean="0"/>
              <a:t> </a:t>
            </a:r>
            <a:r>
              <a:rPr lang="en-GB" sz="2400" dirty="0" smtClean="0"/>
              <a:t>is the same as </a:t>
            </a:r>
            <a:r>
              <a:rPr lang="en-GB" sz="2400" u="sng" dirty="0" err="1" smtClean="0">
                <a:hlinkClick r:id="rId5"/>
              </a:rPr>
              <a:t>bgwiki</a:t>
            </a:r>
            <a:r>
              <a:rPr lang="en-GB" sz="2400" u="sng" dirty="0" smtClean="0">
                <a:hlinkClick r:id="rId5"/>
              </a:rPr>
              <a:t>:</a:t>
            </a:r>
            <a:r>
              <a:rPr lang="bg-BG" sz="2400" u="sng" dirty="0" smtClean="0">
                <a:hlinkClick r:id="rId5"/>
              </a:rPr>
              <a:t>Качамак</a:t>
            </a:r>
            <a:endParaRPr lang="en-US" sz="2400" dirty="0" smtClean="0"/>
          </a:p>
          <a:p>
            <a:pPr lvl="1"/>
            <a:r>
              <a:rPr lang="en-GB" sz="2000" dirty="0" smtClean="0"/>
              <a:t>But are the two the same or different?</a:t>
            </a:r>
            <a:endParaRPr lang="en-US" sz="2000" dirty="0" smtClean="0"/>
          </a:p>
          <a:p>
            <a:pPr lvl="1"/>
            <a:r>
              <a:rPr lang="en-GB" sz="2000" dirty="0" smtClean="0"/>
              <a:t>How different is </a:t>
            </a:r>
            <a:r>
              <a:rPr lang="en-GB" sz="2000" u="sng" dirty="0" err="1" smtClean="0">
                <a:hlinkClick r:id="rId6"/>
              </a:rPr>
              <a:t>enwiki:Polenta</a:t>
            </a:r>
            <a:r>
              <a:rPr lang="en-GB" sz="2000" dirty="0" smtClean="0"/>
              <a:t> </a:t>
            </a:r>
            <a:r>
              <a:rPr lang="en-GB" sz="2000" dirty="0" smtClean="0"/>
              <a:t>from those two, really</a:t>
            </a:r>
            <a:r>
              <a:rPr lang="en-GB" sz="2000" dirty="0" smtClean="0"/>
              <a:t>?</a:t>
            </a:r>
          </a:p>
          <a:p>
            <a:pPr lvl="1"/>
            <a:r>
              <a:rPr lang="en-GB" sz="2000" dirty="0" smtClean="0"/>
              <a:t>One or several articles exist according to various editorial decisions not considerations of "</a:t>
            </a:r>
            <a:r>
              <a:rPr lang="en-GB" sz="2000" dirty="0" err="1" smtClean="0"/>
              <a:t>thesauristic</a:t>
            </a:r>
            <a:r>
              <a:rPr lang="en-GB" sz="2000" dirty="0" smtClean="0"/>
              <a:t> completeness"</a:t>
            </a:r>
          </a:p>
          <a:p>
            <a:pPr lvl="1"/>
            <a:r>
              <a:rPr lang="en-US" sz="2000" dirty="0" smtClean="0"/>
              <a:t>E.g. </a:t>
            </a:r>
            <a:r>
              <a:rPr lang="en-US" sz="2000" dirty="0" smtClean="0"/>
              <a:t>there's </a:t>
            </a:r>
            <a:r>
              <a:rPr lang="en-GB" sz="2000" u="sng" dirty="0" err="1" smtClean="0">
                <a:hlinkClick r:id="rId7"/>
              </a:rPr>
              <a:t>wiki:Mortar_and_pestle</a:t>
            </a:r>
            <a:r>
              <a:rPr lang="en-GB" sz="2000" dirty="0" smtClean="0"/>
              <a:t> but </a:t>
            </a:r>
            <a:r>
              <a:rPr lang="en-GB" sz="2000" dirty="0" smtClean="0"/>
              <a:t>no </a:t>
            </a:r>
            <a:r>
              <a:rPr lang="en-GB" sz="2000" dirty="0" smtClean="0"/>
              <a:t>separate "Mortar" and "Pestle"</a:t>
            </a:r>
            <a:endParaRPr lang="en-GB" sz="2000" dirty="0" smtClean="0"/>
          </a:p>
          <a:p>
            <a:r>
              <a:rPr lang="en-US" sz="2400" dirty="0" smtClean="0"/>
              <a:t>It's an encyclopedia not dictionary/thesaurus</a:t>
            </a:r>
          </a:p>
          <a:p>
            <a:pPr lvl="1"/>
            <a:r>
              <a:rPr lang="en-US" sz="2000" dirty="0" smtClean="0"/>
              <a:t>Articles exist or not according to different "dynamics"</a:t>
            </a:r>
          </a:p>
          <a:p>
            <a:pPr lvl="1"/>
            <a:r>
              <a:rPr lang="en-US" sz="2000" dirty="0" smtClean="0"/>
              <a:t>An important consideration is Notability: "delete wars</a:t>
            </a:r>
            <a:r>
              <a:rPr lang="en-US" sz="2000" dirty="0" smtClean="0"/>
              <a:t>"</a:t>
            </a:r>
          </a:p>
          <a:p>
            <a:pPr lvl="1"/>
            <a:r>
              <a:rPr lang="en-US" sz="2000" dirty="0" smtClean="0"/>
              <a:t>We should also investigate </a:t>
            </a:r>
            <a:r>
              <a:rPr lang="en-US" sz="2000" b="1" dirty="0" smtClean="0"/>
              <a:t>Wiktionary </a:t>
            </a:r>
            <a:r>
              <a:rPr lang="en-US" sz="2000" dirty="0" smtClean="0"/>
              <a:t>but it has lower coverage (how much) and no such rich super-structure</a:t>
            </a:r>
          </a:p>
          <a:p>
            <a:r>
              <a:rPr lang="en-US" sz="2400" dirty="0" smtClean="0"/>
              <a:t>FD-related articles: estimate 10-20% (590k-1.2M)</a:t>
            </a:r>
          </a:p>
          <a:p>
            <a:pPr lvl="1"/>
            <a:r>
              <a:rPr lang="en-US" sz="2000" dirty="0" smtClean="0"/>
              <a:t>This is our "sense inventory" to work with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Articles vs "Things"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9512" y="4653136"/>
            <a:ext cx="8964488" cy="1872208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Every article categorized is by 4.44 categories ("art&lt;cat"). Variation between languages is huge. </a:t>
            </a:r>
            <a:r>
              <a:rPr lang="en-US" dirty="0" err="1" smtClean="0"/>
              <a:t>plwiki</a:t>
            </a:r>
            <a:r>
              <a:rPr lang="en-US" dirty="0" smtClean="0"/>
              <a:t> </a:t>
            </a:r>
            <a:r>
              <a:rPr lang="en-US" b="1" dirty="0" smtClean="0"/>
              <a:t>a lot</a:t>
            </a:r>
            <a:r>
              <a:rPr lang="en-US" dirty="0" smtClean="0"/>
              <a:t>, </a:t>
            </a:r>
            <a:r>
              <a:rPr lang="en-US" dirty="0" err="1" smtClean="0"/>
              <a:t>itwiki</a:t>
            </a:r>
            <a:r>
              <a:rPr lang="en-US" dirty="0" smtClean="0"/>
              <a:t> quite little</a:t>
            </a:r>
          </a:p>
          <a:p>
            <a:r>
              <a:rPr lang="en-US" dirty="0" smtClean="0"/>
              <a:t>Every cat is used 11.9 times. In </a:t>
            </a:r>
            <a:r>
              <a:rPr lang="en-US" dirty="0" err="1" smtClean="0"/>
              <a:t>nlwiki</a:t>
            </a:r>
            <a:r>
              <a:rPr lang="en-US" dirty="0" smtClean="0"/>
              <a:t> 29.2 times, so they have less discriminatory power</a:t>
            </a:r>
          </a:p>
          <a:p>
            <a:r>
              <a:rPr lang="en-US" dirty="0" smtClean="0"/>
              <a:t>Last 3 languages: not on DBpedia so hard to count. ONTO hosts </a:t>
            </a:r>
            <a:r>
              <a:rPr lang="en-US" dirty="0" err="1" smtClean="0"/>
              <a:t>bg.dbpedia</a:t>
            </a:r>
            <a:r>
              <a:rPr lang="en-US" dirty="0" smtClean="0"/>
              <a:t>. Can host all </a:t>
            </a:r>
            <a:r>
              <a:rPr lang="en-US" dirty="0" err="1" smtClean="0"/>
              <a:t>DBpedias</a:t>
            </a:r>
            <a:r>
              <a:rPr lang="en-US" dirty="0" smtClean="0"/>
              <a:t> together (else fragmented are harder to query)</a:t>
            </a:r>
          </a:p>
          <a:p>
            <a:r>
              <a:rPr lang="en-US" dirty="0" smtClean="0"/>
              <a:t>Another option is Wikidata but it doesn't have art&lt;cat assignments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Wikipedia Categories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27584" y="980728"/>
          <a:ext cx="7504505" cy="3413760"/>
        </p:xfrm>
        <a:graphic>
          <a:graphicData uri="http://schemas.openxmlformats.org/drawingml/2006/table">
            <a:tbl>
              <a:tblPr/>
              <a:tblGrid>
                <a:gridCol w="1041481"/>
                <a:gridCol w="1109934"/>
                <a:gridCol w="997221"/>
                <a:gridCol w="1109934"/>
                <a:gridCol w="727346"/>
                <a:gridCol w="760684"/>
                <a:gridCol w="997221"/>
                <a:gridCol w="760684"/>
              </a:tblGrid>
              <a:tr h="180020">
                <a:tc>
                  <a:txBody>
                    <a:bodyPr/>
                    <a:lstStyle/>
                    <a:p>
                      <a:pPr marL="0" marR="0"/>
                      <a:r>
                        <a:rPr lang="en-GB" sz="1600" b="1">
                          <a:latin typeface="Arial"/>
                          <a:ea typeface="Calibri"/>
                          <a:cs typeface="Times New Roman"/>
                        </a:rPr>
                        <a:t>Wikipedia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 b="1">
                          <a:latin typeface="Arial"/>
                          <a:ea typeface="Calibri"/>
                          <a:cs typeface="Times New Roman"/>
                        </a:rPr>
                        <a:t>articles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 b="1">
                          <a:latin typeface="Arial"/>
                          <a:ea typeface="Calibri"/>
                          <a:cs typeface="Times New Roman"/>
                        </a:rPr>
                        <a:t>cats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 b="1">
                          <a:latin typeface="Arial"/>
                          <a:ea typeface="Calibri"/>
                          <a:cs typeface="Times New Roman"/>
                        </a:rPr>
                        <a:t>art&lt;cat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 b="1">
                          <a:latin typeface="Arial"/>
                          <a:ea typeface="Calibri"/>
                          <a:cs typeface="Times New Roman"/>
                        </a:rPr>
                        <a:t>per art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 b="1">
                          <a:latin typeface="Arial"/>
                          <a:ea typeface="Calibri"/>
                          <a:cs typeface="Times New Roman"/>
                        </a:rPr>
                        <a:t>per cat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 b="1">
                          <a:latin typeface="Arial"/>
                          <a:ea typeface="Calibri"/>
                          <a:cs typeface="Times New Roman"/>
                        </a:rPr>
                        <a:t>cat&lt;cat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 b="1">
                          <a:latin typeface="Arial"/>
                          <a:ea typeface="Calibri"/>
                          <a:cs typeface="Times New Roman"/>
                        </a:rPr>
                        <a:t>per cat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20">
                <a:tc>
                  <a:txBody>
                    <a:bodyPr/>
                    <a:lstStyle/>
                    <a:p>
                      <a:pPr marL="0" marR="0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English 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4,774,396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1,122,598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18,731,750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3.92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16.69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2,268,299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2.02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20">
                <a:tc>
                  <a:txBody>
                    <a:bodyPr/>
                    <a:lstStyle/>
                    <a:p>
                      <a:pPr marL="0" marR="0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Dutch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1,804,691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89,906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2,629,632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1.46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29.25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186,400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2.07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20">
                <a:tc>
                  <a:txBody>
                    <a:bodyPr/>
                    <a:lstStyle/>
                    <a:p>
                      <a:pPr marL="0" marR="0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French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1,579,555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278,713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4,625,524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 dirty="0">
                          <a:latin typeface="Arial"/>
                          <a:ea typeface="Calibri"/>
                          <a:cs typeface="Times New Roman"/>
                        </a:rPr>
                        <a:t>2.93</a:t>
                      </a:r>
                      <a:endParaRPr lang="en-US" sz="1600" dirty="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16.60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465,931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1.67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20">
                <a:tc>
                  <a:txBody>
                    <a:bodyPr/>
                    <a:lstStyle/>
                    <a:p>
                      <a:pPr marL="0" marR="0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Italian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1,164,000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258,210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1,597,716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1.37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6.19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486,786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1.89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20">
                <a:tc>
                  <a:txBody>
                    <a:bodyPr/>
                    <a:lstStyle/>
                    <a:p>
                      <a:pPr marL="0" marR="0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Spanish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1,148,856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396,214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4,145,977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3.61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10.46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675,380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1.70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20">
                <a:tc>
                  <a:txBody>
                    <a:bodyPr/>
                    <a:lstStyle/>
                    <a:p>
                      <a:pPr marL="0" marR="0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Polish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1,082,000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2,217,382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20,149,374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18.62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9.09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4,361,474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1.97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20">
                <a:tc>
                  <a:txBody>
                    <a:bodyPr/>
                    <a:lstStyle/>
                    <a:p>
                      <a:pPr marL="0" marR="0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Bulgarian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170,174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37,139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387,023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2.27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10.42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73,228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1.97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20">
                <a:tc>
                  <a:txBody>
                    <a:bodyPr/>
                    <a:lstStyle/>
                    <a:p>
                      <a:pPr marL="0" marR="0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Greek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102,077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17,616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182,023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1.78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10.33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35,761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2.03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20">
                <a:tc>
                  <a:txBody>
                    <a:bodyPr/>
                    <a:lstStyle/>
                    <a:p>
                      <a:pPr marL="0" marR="0"/>
                      <a:r>
                        <a:rPr lang="en-GB" sz="1600" b="1">
                          <a:latin typeface="Arial"/>
                          <a:ea typeface="Calibri"/>
                          <a:cs typeface="Times New Roman"/>
                        </a:rPr>
                        <a:t>Subtotal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 b="1">
                          <a:latin typeface="Arial"/>
                          <a:ea typeface="Calibri"/>
                          <a:cs typeface="Times New Roman"/>
                        </a:rPr>
                        <a:t>11,825,749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 b="1">
                          <a:latin typeface="Arial"/>
                          <a:ea typeface="Calibri"/>
                          <a:cs typeface="Times New Roman"/>
                        </a:rPr>
                        <a:t>4,417,778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 b="1">
                          <a:latin typeface="Arial"/>
                          <a:ea typeface="Calibri"/>
                          <a:cs typeface="Times New Roman"/>
                        </a:rPr>
                        <a:t>52,449,019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 b="1">
                          <a:latin typeface="Arial"/>
                          <a:ea typeface="Calibri"/>
                          <a:cs typeface="Times New Roman"/>
                        </a:rPr>
                        <a:t>4.44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 b="1">
                          <a:latin typeface="Arial"/>
                          <a:ea typeface="Calibri"/>
                          <a:cs typeface="Times New Roman"/>
                        </a:rPr>
                        <a:t>11.87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 b="1">
                          <a:latin typeface="Arial"/>
                          <a:ea typeface="Calibri"/>
                          <a:cs typeface="Times New Roman"/>
                        </a:rPr>
                        <a:t>8,553,259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 b="1">
                          <a:latin typeface="Arial"/>
                          <a:ea typeface="Calibri"/>
                          <a:cs typeface="Times New Roman"/>
                        </a:rPr>
                        <a:t>1.94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20">
                <a:tc>
                  <a:txBody>
                    <a:bodyPr/>
                    <a:lstStyle/>
                    <a:p>
                      <a:pPr marL="0" marR="0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Hungarian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272,323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20">
                <a:tc>
                  <a:txBody>
                    <a:bodyPr/>
                    <a:lstStyle/>
                    <a:p>
                      <a:pPr marL="0" marR="0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Romanian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256,022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20">
                <a:tc>
                  <a:txBody>
                    <a:bodyPr/>
                    <a:lstStyle/>
                    <a:p>
                      <a:pPr marL="0" marR="0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Lithuanian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168,823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20">
                <a:tc>
                  <a:txBody>
                    <a:bodyPr/>
                    <a:lstStyle/>
                    <a:p>
                      <a:pPr marL="0" marR="0"/>
                      <a:r>
                        <a:rPr lang="en-GB" sz="1600" b="1">
                          <a:latin typeface="Arial"/>
                          <a:ea typeface="Calibri"/>
                          <a:cs typeface="Times New Roman"/>
                        </a:rPr>
                        <a:t>Total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 b="1">
                          <a:latin typeface="Arial"/>
                          <a:ea typeface="Calibri"/>
                          <a:cs typeface="Times New Roman"/>
                        </a:rPr>
                        <a:t>12,522,917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 b="1"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 b="1"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 b="1"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 b="1"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 b="1"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  <a:endParaRPr lang="en-US" sz="16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GB" sz="1600" b="1" dirty="0"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  <a:endParaRPr lang="en-US" sz="1600" dirty="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18392" marR="18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9552" y="980728"/>
            <a:ext cx="8280400" cy="5400600"/>
          </a:xfrm>
        </p:spPr>
        <p:txBody>
          <a:bodyPr numCol="2">
            <a:normAutofit fontScale="55000" lnSpcReduction="20000"/>
          </a:bodyPr>
          <a:lstStyle/>
          <a:p>
            <a:pPr>
              <a:buNone/>
            </a:pPr>
            <a:r>
              <a:rPr lang="en-GB" u="sng" dirty="0" err="1" smtClean="0">
                <a:hlinkClick r:id="rId2"/>
              </a:rPr>
              <a:t>Category</a:t>
            </a:r>
            <a:r>
              <a:rPr lang="en-GB" u="sng" dirty="0" err="1" smtClean="0"/>
              <a:t>:nnnn</a:t>
            </a:r>
            <a:r>
              <a:rPr lang="en-GB" dirty="0" smtClean="0"/>
              <a:t> </a:t>
            </a:r>
          </a:p>
          <a:p>
            <a:r>
              <a:rPr lang="en-GB" dirty="0" smtClean="0"/>
              <a:t>Food and </a:t>
            </a:r>
            <a:r>
              <a:rPr lang="en-GB" dirty="0" smtClean="0"/>
              <a:t>drink (ROOT)</a:t>
            </a:r>
            <a:endParaRPr lang="en-US" dirty="0" smtClean="0"/>
          </a:p>
          <a:p>
            <a:r>
              <a:rPr lang="en-GB" dirty="0" smtClean="0"/>
              <a:t>Beverages</a:t>
            </a:r>
            <a:endParaRPr lang="en-US" dirty="0" smtClean="0"/>
          </a:p>
          <a:p>
            <a:r>
              <a:rPr lang="en-GB" dirty="0" smtClean="0"/>
              <a:t>Ceremonial food and drink</a:t>
            </a:r>
            <a:endParaRPr lang="en-US" dirty="0" smtClean="0"/>
          </a:p>
          <a:p>
            <a:r>
              <a:rPr lang="en-GB" dirty="0" smtClean="0"/>
              <a:t>Christmas food</a:t>
            </a:r>
            <a:endParaRPr lang="en-US" dirty="0" smtClean="0"/>
          </a:p>
          <a:p>
            <a:r>
              <a:rPr lang="en-GB" dirty="0" smtClean="0"/>
              <a:t>Christmas meals and feasts</a:t>
            </a:r>
            <a:endParaRPr lang="en-US" dirty="0" smtClean="0"/>
          </a:p>
          <a:p>
            <a:r>
              <a:rPr lang="en-GB" dirty="0" smtClean="0"/>
              <a:t>Cooking utensils</a:t>
            </a:r>
            <a:endParaRPr lang="en-US" dirty="0" smtClean="0"/>
          </a:p>
          <a:p>
            <a:r>
              <a:rPr lang="en-GB" dirty="0" smtClean="0"/>
              <a:t>Drinking culture</a:t>
            </a:r>
            <a:endParaRPr lang="en-US" dirty="0" smtClean="0"/>
          </a:p>
          <a:p>
            <a:r>
              <a:rPr lang="en-GB" dirty="0" smtClean="0"/>
              <a:t>Eating parties</a:t>
            </a:r>
            <a:endParaRPr lang="en-US" dirty="0" smtClean="0"/>
          </a:p>
          <a:p>
            <a:r>
              <a:rPr lang="en-GB" dirty="0" smtClean="0"/>
              <a:t>Eating utensils</a:t>
            </a:r>
            <a:endParaRPr lang="en-US" dirty="0" smtClean="0"/>
          </a:p>
          <a:p>
            <a:r>
              <a:rPr lang="en-GB" dirty="0" smtClean="0"/>
              <a:t>Food and drink preparation</a:t>
            </a:r>
            <a:endParaRPr lang="en-US" dirty="0" smtClean="0"/>
          </a:p>
          <a:p>
            <a:r>
              <a:rPr lang="en-GB" dirty="0" smtClean="0"/>
              <a:t>Food culture</a:t>
            </a:r>
            <a:endParaRPr lang="en-US" dirty="0" smtClean="0"/>
          </a:p>
          <a:p>
            <a:r>
              <a:rPr lang="en-GB" dirty="0" smtClean="0"/>
              <a:t>Food festivals</a:t>
            </a:r>
            <a:endParaRPr lang="en-US" dirty="0" smtClean="0"/>
          </a:p>
          <a:p>
            <a:r>
              <a:rPr lang="en-GB" dirty="0" smtClean="0"/>
              <a:t>Food services occupations</a:t>
            </a:r>
            <a:endParaRPr lang="en-US" dirty="0" smtClean="0"/>
          </a:p>
          <a:p>
            <a:r>
              <a:rPr lang="en-GB" dirty="0" smtClean="0"/>
              <a:t>Foods</a:t>
            </a:r>
            <a:endParaRPr lang="en-US" dirty="0" smtClean="0"/>
          </a:p>
          <a:p>
            <a:r>
              <a:rPr lang="en-GB" dirty="0" smtClean="0"/>
              <a:t>History of food and drink</a:t>
            </a:r>
            <a:endParaRPr lang="en-US" dirty="0" smtClean="0"/>
          </a:p>
          <a:p>
            <a:r>
              <a:rPr lang="en-GB" dirty="0" smtClean="0"/>
              <a:t>Holiday foods</a:t>
            </a:r>
            <a:endParaRPr lang="en-US" dirty="0" smtClean="0"/>
          </a:p>
          <a:p>
            <a:r>
              <a:rPr lang="en-GB" dirty="0" smtClean="0"/>
              <a:t>Meals</a:t>
            </a:r>
            <a:endParaRPr lang="en-US" dirty="0" smtClean="0"/>
          </a:p>
          <a:p>
            <a:r>
              <a:rPr lang="en-GB" dirty="0" smtClean="0"/>
              <a:t>Works about food and drink   </a:t>
            </a:r>
            <a:endParaRPr lang="en-US" dirty="0" smtClean="0"/>
          </a:p>
          <a:p>
            <a:r>
              <a:rPr lang="en-GB" dirty="0" smtClean="0"/>
              <a:t>World </a:t>
            </a:r>
            <a:r>
              <a:rPr lang="en-GB" dirty="0" smtClean="0"/>
              <a:t>cuisine</a:t>
            </a:r>
          </a:p>
          <a:p>
            <a:r>
              <a:rPr lang="en-GB" dirty="0" smtClean="0"/>
              <a:t>Interesting:</a:t>
            </a:r>
          </a:p>
          <a:p>
            <a:r>
              <a:rPr lang="en-GB" dirty="0" smtClean="0"/>
              <a:t>Metaphors referring to food and drink</a:t>
            </a:r>
            <a:endParaRPr lang="en-US" dirty="0" smtClean="0"/>
          </a:p>
          <a:p>
            <a:r>
              <a:rPr lang="en-GB" dirty="0" smtClean="0"/>
              <a:t>Religious food and </a:t>
            </a:r>
            <a:r>
              <a:rPr lang="en-GB" dirty="0" smtClean="0"/>
              <a:t>drink</a:t>
            </a:r>
          </a:p>
          <a:p>
            <a:r>
              <a:rPr lang="en-GB" dirty="0" smtClean="0"/>
              <a:t>Food law (e.g. </a:t>
            </a:r>
            <a:r>
              <a:rPr lang="en-GB" dirty="0" err="1" smtClean="0"/>
              <a:t>halal</a:t>
            </a:r>
            <a:r>
              <a:rPr lang="en-GB" dirty="0" smtClean="0"/>
              <a:t>, </a:t>
            </a:r>
            <a:r>
              <a:rPr lang="en-GB" dirty="0" err="1" smtClean="0"/>
              <a:t>kashrut</a:t>
            </a:r>
            <a:r>
              <a:rPr lang="en-GB" dirty="0" smtClean="0"/>
              <a:t>, designation of origin)</a:t>
            </a:r>
            <a:endParaRPr lang="en-US" dirty="0" smtClean="0"/>
          </a:p>
          <a:p>
            <a:r>
              <a:rPr lang="en-GB" dirty="0" smtClean="0"/>
              <a:t>Food politics</a:t>
            </a:r>
            <a:endParaRPr lang="en-US" dirty="0" smtClean="0"/>
          </a:p>
          <a:p>
            <a:r>
              <a:rPr lang="en-GB" dirty="0" smtClean="0"/>
              <a:t>Drink and drive songs</a:t>
            </a:r>
            <a:endParaRPr lang="en-US" dirty="0" smtClean="0"/>
          </a:p>
          <a:p>
            <a:r>
              <a:rPr lang="en-GB" dirty="0" smtClean="0"/>
              <a:t>Food museums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FD-related Categories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E.g</a:t>
            </a:r>
            <a:r>
              <a:rPr lang="en-GB" dirty="0" smtClean="0"/>
              <a:t>. </a:t>
            </a:r>
            <a:r>
              <a:rPr lang="en-GB" u="sng" dirty="0" err="1" smtClean="0">
                <a:hlinkClick r:id="rId2"/>
              </a:rPr>
              <a:t>wiki:Category:Food_museums</a:t>
            </a:r>
            <a:r>
              <a:rPr lang="en-GB" dirty="0" smtClean="0"/>
              <a:t> </a:t>
            </a:r>
            <a:r>
              <a:rPr lang="en-GB" dirty="0" smtClean="0"/>
              <a:t>leads to over 500 museums, </a:t>
            </a:r>
            <a:r>
              <a:rPr lang="en-GB" dirty="0" smtClean="0"/>
              <a:t>including.</a:t>
            </a:r>
          </a:p>
          <a:p>
            <a:pPr lvl="1"/>
            <a:r>
              <a:rPr lang="en-GB" dirty="0" smtClean="0"/>
              <a:t>food</a:t>
            </a:r>
            <a:r>
              <a:rPr lang="en-GB" dirty="0" smtClean="0"/>
              <a:t>, farm, mill, agriculture, beverage, beer, tea, </a:t>
            </a:r>
            <a:r>
              <a:rPr lang="en-GB" dirty="0" smtClean="0"/>
              <a:t>chocolate...</a:t>
            </a:r>
          </a:p>
          <a:p>
            <a:pPr lvl="1"/>
            <a:r>
              <a:rPr lang="en-GB" u="sng" dirty="0" err="1" smtClean="0">
                <a:hlinkClick r:id="rId3"/>
              </a:rPr>
              <a:t>wiki:Category:Salt_museums</a:t>
            </a:r>
            <a:r>
              <a:rPr lang="en-GB" dirty="0" smtClean="0"/>
              <a:t> </a:t>
            </a:r>
            <a:r>
              <a:rPr lang="en-GB" dirty="0" smtClean="0"/>
              <a:t>alone has 15 museums</a:t>
            </a:r>
            <a:r>
              <a:rPr lang="en-GB" dirty="0" smtClean="0"/>
              <a:t>!!</a:t>
            </a:r>
          </a:p>
          <a:p>
            <a:r>
              <a:rPr lang="en-GB" dirty="0" smtClean="0"/>
              <a:t>Below root "Food and drink": 887k out of 4.8k or 18.5%</a:t>
            </a:r>
          </a:p>
          <a:p>
            <a:pPr lvl="1"/>
            <a:r>
              <a:rPr lang="en-GB" dirty="0" smtClean="0"/>
              <a:t>Indication of FD-related coverage of Wikipedia</a:t>
            </a:r>
          </a:p>
          <a:p>
            <a:pPr lvl="1"/>
            <a:r>
              <a:rPr lang="en-GB" dirty="0" smtClean="0"/>
              <a:t>Also relevant sibling: Nutrition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FD-related Categories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cat has 1.94 parents ("cat&lt;cat"). That's hugely poly-hierarchical (AAT is 1.05</a:t>
            </a:r>
            <a:r>
              <a:rPr lang="en-US" dirty="0" smtClean="0"/>
              <a:t>)</a:t>
            </a:r>
          </a:p>
          <a:p>
            <a:r>
              <a:rPr lang="en-US" dirty="0" smtClean="0"/>
              <a:t>Loops. "Cat Combing" algorithm to straighten it level by level (but what to do about loops at the same level)</a:t>
            </a:r>
          </a:p>
          <a:p>
            <a:r>
              <a:rPr lang="en-US" dirty="0" smtClean="0"/>
              <a:t>It's a navigation structure not proper thesaurus. No guarantee of conceptual inclusion</a:t>
            </a:r>
          </a:p>
          <a:p>
            <a:r>
              <a:rPr lang="en-US" dirty="0" smtClean="0"/>
              <a:t>Spillage into inappropriate cats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 Structure Problems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39552" y="1124744"/>
            <a:ext cx="4064000" cy="5328121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GB" dirty="0" smtClean="0"/>
              <a:t>Spillage:</a:t>
            </a:r>
          </a:p>
          <a:p>
            <a:r>
              <a:rPr lang="en-GB" dirty="0" err="1" smtClean="0"/>
              <a:t>Food_and_drink</a:t>
            </a:r>
            <a:r>
              <a:rPr lang="en-GB" dirty="0" smtClean="0"/>
              <a:t>(+)</a:t>
            </a:r>
            <a:endParaRPr lang="en-US" dirty="0" smtClean="0"/>
          </a:p>
          <a:p>
            <a:r>
              <a:rPr lang="en-GB" dirty="0" err="1" smtClean="0"/>
              <a:t>Food_politics</a:t>
            </a:r>
            <a:r>
              <a:rPr lang="en-GB" dirty="0" smtClean="0"/>
              <a:t>(+)</a:t>
            </a:r>
            <a:endParaRPr lang="en-US" dirty="0" smtClean="0"/>
          </a:p>
          <a:p>
            <a:r>
              <a:rPr lang="en-GB" dirty="0" err="1" smtClean="0"/>
              <a:t>Water_and_politics</a:t>
            </a:r>
            <a:r>
              <a:rPr lang="en-GB" dirty="0" smtClean="0"/>
              <a:t>(?)</a:t>
            </a:r>
            <a:endParaRPr lang="en-US" dirty="0" smtClean="0"/>
          </a:p>
          <a:p>
            <a:r>
              <a:rPr lang="en-GB" dirty="0" err="1" smtClean="0"/>
              <a:t>Water_and_the_environment</a:t>
            </a:r>
            <a:r>
              <a:rPr lang="en-GB" dirty="0" smtClean="0"/>
              <a:t>(?)</a:t>
            </a:r>
            <a:endParaRPr lang="en-US" dirty="0" smtClean="0"/>
          </a:p>
          <a:p>
            <a:r>
              <a:rPr lang="en-GB" dirty="0" err="1" smtClean="0"/>
              <a:t>Water_management</a:t>
            </a:r>
            <a:r>
              <a:rPr lang="en-GB" dirty="0" smtClean="0"/>
              <a:t>(?)</a:t>
            </a:r>
            <a:endParaRPr lang="en-US" dirty="0" smtClean="0"/>
          </a:p>
          <a:p>
            <a:r>
              <a:rPr lang="en-GB" dirty="0" err="1" smtClean="0"/>
              <a:t>Water_treatment</a:t>
            </a:r>
            <a:r>
              <a:rPr lang="en-GB" dirty="0" smtClean="0"/>
              <a:t>(?)</a:t>
            </a:r>
            <a:endParaRPr lang="en-US" dirty="0" smtClean="0"/>
          </a:p>
          <a:p>
            <a:r>
              <a:rPr lang="en-GB" b="1" dirty="0" smtClean="0"/>
              <a:t>Euthenics(-)</a:t>
            </a:r>
            <a:endParaRPr lang="en-US" b="1" dirty="0" smtClean="0"/>
          </a:p>
          <a:p>
            <a:r>
              <a:rPr lang="en-GB" dirty="0" err="1" smtClean="0"/>
              <a:t>Personal_life</a:t>
            </a:r>
            <a:r>
              <a:rPr lang="en-GB" dirty="0" smtClean="0"/>
              <a:t>(-)</a:t>
            </a:r>
            <a:endParaRPr lang="en-US" dirty="0" smtClean="0"/>
          </a:p>
          <a:p>
            <a:r>
              <a:rPr lang="en-GB" dirty="0" smtClean="0"/>
              <a:t>Leisure(-)</a:t>
            </a:r>
            <a:endParaRPr lang="en-US" dirty="0" smtClean="0"/>
          </a:p>
          <a:p>
            <a:r>
              <a:rPr lang="en-GB" dirty="0" smtClean="0"/>
              <a:t>Sports(-)</a:t>
            </a:r>
            <a:endParaRPr lang="en-US" dirty="0" smtClean="0"/>
          </a:p>
          <a:p>
            <a:r>
              <a:rPr lang="en-GB" dirty="0" err="1" smtClean="0"/>
              <a:t>Sports_by_type</a:t>
            </a:r>
            <a:r>
              <a:rPr lang="en-GB" dirty="0" smtClean="0"/>
              <a:t>(-)</a:t>
            </a:r>
            <a:endParaRPr lang="en-US" dirty="0" smtClean="0"/>
          </a:p>
          <a:p>
            <a:r>
              <a:rPr lang="en-GB" dirty="0" err="1" smtClean="0"/>
              <a:t>Team_sports</a:t>
            </a:r>
            <a:r>
              <a:rPr lang="en-GB" dirty="0" smtClean="0"/>
              <a:t>(-)</a:t>
            </a:r>
            <a:endParaRPr lang="en-US" dirty="0" smtClean="0"/>
          </a:p>
          <a:p>
            <a:r>
              <a:rPr lang="en-GB" dirty="0" smtClean="0"/>
              <a:t>Football(-)</a:t>
            </a:r>
          </a:p>
          <a:p>
            <a:r>
              <a:rPr lang="en-GB" dirty="0" smtClean="0"/>
              <a:t>1000s of teams(-)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6150" y="692696"/>
            <a:ext cx="4064000" cy="5832647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GB" dirty="0" smtClean="0"/>
              <a:t>Half-relevance</a:t>
            </a:r>
          </a:p>
          <a:p>
            <a:r>
              <a:rPr lang="en-GB" dirty="0" err="1" smtClean="0"/>
              <a:t>Animal_products</a:t>
            </a:r>
            <a:r>
              <a:rPr lang="en-GB" dirty="0" smtClean="0"/>
              <a:t>(*)</a:t>
            </a:r>
          </a:p>
          <a:p>
            <a:r>
              <a:rPr lang="en-GB" dirty="0" smtClean="0"/>
              <a:t>Animal-</a:t>
            </a:r>
            <a:r>
              <a:rPr lang="en-GB" dirty="0" err="1" smtClean="0"/>
              <a:t>based_seafood</a:t>
            </a:r>
            <a:r>
              <a:rPr lang="en-GB" dirty="0" smtClean="0"/>
              <a:t>(+)</a:t>
            </a:r>
            <a:endParaRPr lang="en-US" dirty="0" smtClean="0"/>
          </a:p>
          <a:p>
            <a:r>
              <a:rPr lang="en-GB" dirty="0" err="1" smtClean="0"/>
              <a:t>Dairy_products</a:t>
            </a:r>
            <a:r>
              <a:rPr lang="en-GB" dirty="0" smtClean="0"/>
              <a:t>(+)</a:t>
            </a:r>
            <a:endParaRPr lang="en-US" dirty="0" smtClean="0"/>
          </a:p>
          <a:p>
            <a:r>
              <a:rPr lang="en-GB" dirty="0" smtClean="0"/>
              <a:t>Eggs_(food)(+)</a:t>
            </a:r>
          </a:p>
          <a:p>
            <a:r>
              <a:rPr lang="en-GB" dirty="0" err="1" smtClean="0"/>
              <a:t>Animal_dyes</a:t>
            </a:r>
            <a:r>
              <a:rPr lang="en-GB" dirty="0" smtClean="0"/>
              <a:t>(-)</a:t>
            </a:r>
            <a:endParaRPr lang="en-US" dirty="0" smtClean="0"/>
          </a:p>
          <a:p>
            <a:r>
              <a:rPr lang="en-GB" dirty="0" err="1" smtClean="0"/>
              <a:t>Animal_hair_products</a:t>
            </a:r>
            <a:r>
              <a:rPr lang="en-GB" dirty="0" smtClean="0"/>
              <a:t>(-)</a:t>
            </a:r>
            <a:endParaRPr lang="en-US" dirty="0" smtClean="0"/>
          </a:p>
          <a:p>
            <a:r>
              <a:rPr lang="en-GB" dirty="0" err="1" smtClean="0"/>
              <a:t>Animal_waste_products</a:t>
            </a:r>
            <a:r>
              <a:rPr lang="en-GB" dirty="0" smtClean="0"/>
              <a:t>(-)</a:t>
            </a:r>
            <a:endParaRPr lang="en-US" dirty="0" smtClean="0"/>
          </a:p>
          <a:p>
            <a:r>
              <a:rPr lang="en-GB" dirty="0" err="1" smtClean="0"/>
              <a:t>Bird_products</a:t>
            </a:r>
            <a:r>
              <a:rPr lang="en-GB" dirty="0" smtClean="0"/>
              <a:t>(-)</a:t>
            </a:r>
            <a:endParaRPr lang="en-US" dirty="0" smtClean="0"/>
          </a:p>
          <a:p>
            <a:r>
              <a:rPr lang="en-GB" dirty="0" err="1" smtClean="0"/>
              <a:t>Bone_products</a:t>
            </a:r>
            <a:r>
              <a:rPr lang="en-GB" dirty="0" smtClean="0"/>
              <a:t>(-)</a:t>
            </a:r>
          </a:p>
          <a:p>
            <a:pPr>
              <a:buNone/>
            </a:pPr>
            <a:r>
              <a:rPr lang="en-GB" dirty="0" smtClean="0"/>
              <a:t>Non-Human Food/Eating</a:t>
            </a:r>
            <a:endParaRPr lang="en-US" dirty="0" smtClean="0"/>
          </a:p>
          <a:p>
            <a:r>
              <a:rPr lang="en-GB" dirty="0" smtClean="0"/>
              <a:t>Foods and drink includes animal feeding</a:t>
            </a:r>
            <a:endParaRPr lang="en-US" dirty="0" smtClean="0"/>
          </a:p>
          <a:p>
            <a:r>
              <a:rPr lang="en-US" dirty="0" smtClean="0"/>
              <a:t>e.g. </a:t>
            </a:r>
            <a:r>
              <a:rPr lang="en-GB" dirty="0" err="1" smtClean="0"/>
              <a:t>Eating_behaviors</a:t>
            </a:r>
            <a:r>
              <a:rPr lang="en-GB" dirty="0" smtClean="0"/>
              <a:t>(*)</a:t>
            </a:r>
            <a:endParaRPr lang="en-US" dirty="0" smtClean="0"/>
          </a:p>
          <a:p>
            <a:r>
              <a:rPr lang="en-GB" dirty="0" smtClean="0"/>
              <a:t>Diets(+)</a:t>
            </a:r>
          </a:p>
          <a:p>
            <a:r>
              <a:rPr lang="en-GB" dirty="0" err="1" smtClean="0"/>
              <a:t>Eating_disorders</a:t>
            </a:r>
            <a:r>
              <a:rPr lang="en-GB" dirty="0" smtClean="0"/>
              <a:t>(+)</a:t>
            </a:r>
            <a:endParaRPr lang="en-US" dirty="0" smtClean="0"/>
          </a:p>
          <a:p>
            <a:r>
              <a:rPr lang="en-GB" dirty="0" err="1" smtClean="0"/>
              <a:t>Carnivory</a:t>
            </a:r>
            <a:r>
              <a:rPr lang="en-GB" dirty="0" smtClean="0"/>
              <a:t>(-)</a:t>
            </a:r>
          </a:p>
          <a:p>
            <a:r>
              <a:rPr lang="en-GB" dirty="0" err="1" smtClean="0"/>
              <a:t>Detritivores</a:t>
            </a:r>
            <a:r>
              <a:rPr lang="en-GB" dirty="0" smtClean="0"/>
              <a:t>(-)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Cat Spillage and Half-relevance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Blacklists of inappropriate cats</a:t>
            </a:r>
          </a:p>
          <a:p>
            <a:r>
              <a:rPr lang="en-US" dirty="0" smtClean="0"/>
              <a:t>Start with descendants of root</a:t>
            </a:r>
          </a:p>
          <a:p>
            <a:r>
              <a:rPr lang="en-US" dirty="0" smtClean="0"/>
              <a:t>Every time an article is used to classify:</a:t>
            </a:r>
          </a:p>
          <a:p>
            <a:pPr lvl="1"/>
            <a:r>
              <a:rPr lang="en-US" dirty="0" smtClean="0"/>
              <a:t>Raise article score</a:t>
            </a:r>
          </a:p>
          <a:p>
            <a:pPr lvl="1"/>
            <a:r>
              <a:rPr lang="en-US" dirty="0" smtClean="0"/>
              <a:t>Raise score of ancestors </a:t>
            </a:r>
            <a:r>
              <a:rPr lang="en-US" b="1" dirty="0" smtClean="0"/>
              <a:t>leading to </a:t>
            </a:r>
            <a:r>
              <a:rPr lang="en-US" dirty="0" smtClean="0"/>
              <a:t>root (other ancestors may be irrelevant)</a:t>
            </a:r>
          </a:p>
          <a:p>
            <a:r>
              <a:rPr lang="en-US" dirty="0" smtClean="0"/>
              <a:t>Augments the classification with use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 Relevance Scoring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GB" dirty="0" smtClean="0"/>
              <a:t>Semantic enrichment: "things not strings": tease meaning out of text.</a:t>
            </a:r>
            <a:endParaRPr lang="en-US" dirty="0" smtClean="0"/>
          </a:p>
          <a:p>
            <a:pPr>
              <a:buNone/>
            </a:pPr>
            <a:r>
              <a:rPr lang="en-GB" dirty="0" smtClean="0"/>
              <a:t>Semantic entities/concepts have additional useful information:</a:t>
            </a:r>
            <a:endParaRPr lang="en-US" dirty="0" smtClean="0"/>
          </a:p>
          <a:p>
            <a:r>
              <a:rPr lang="en-GB" dirty="0" smtClean="0"/>
              <a:t>Part </a:t>
            </a:r>
            <a:r>
              <a:rPr lang="en-GB" dirty="0" smtClean="0"/>
              <a:t>of a meaningful hierarchy, e.g.:</a:t>
            </a:r>
            <a:endParaRPr lang="en-US" dirty="0" smtClean="0"/>
          </a:p>
          <a:p>
            <a:pPr lvl="1"/>
            <a:r>
              <a:rPr lang="en-GB" dirty="0" smtClean="0"/>
              <a:t>Chicken is Meat</a:t>
            </a:r>
            <a:endParaRPr lang="en-US" dirty="0" smtClean="0"/>
          </a:p>
          <a:p>
            <a:pPr lvl="1"/>
            <a:r>
              <a:rPr lang="en-GB" dirty="0" smtClean="0"/>
              <a:t>Pestle is &lt;grinding and milling equipment&gt;, together with grinders, mortars, grindstones, </a:t>
            </a:r>
            <a:r>
              <a:rPr lang="en-GB" dirty="0" err="1" smtClean="0"/>
              <a:t>manos</a:t>
            </a:r>
            <a:r>
              <a:rPr lang="en-GB" dirty="0" smtClean="0"/>
              <a:t>, and (according to </a:t>
            </a:r>
            <a:r>
              <a:rPr lang="en-GB" dirty="0" smtClean="0"/>
              <a:t>Getty AAT) </a:t>
            </a:r>
            <a:r>
              <a:rPr lang="en-GB" dirty="0" smtClean="0"/>
              <a:t>sausage </a:t>
            </a:r>
            <a:r>
              <a:rPr lang="en-GB" dirty="0" err="1" smtClean="0"/>
              <a:t>stuffers</a:t>
            </a:r>
            <a:r>
              <a:rPr lang="en-GB" dirty="0" smtClean="0"/>
              <a:t> </a:t>
            </a:r>
            <a:endParaRPr lang="en-US" dirty="0" smtClean="0"/>
          </a:p>
          <a:p>
            <a:pPr lvl="1"/>
            <a:r>
              <a:rPr lang="en-GB" dirty="0" smtClean="0"/>
              <a:t>Austral Islands is in French Polynesia</a:t>
            </a:r>
            <a:endParaRPr lang="en-US" dirty="0" smtClean="0"/>
          </a:p>
          <a:p>
            <a:pPr lvl="1"/>
            <a:r>
              <a:rPr lang="en-GB" dirty="0" smtClean="0"/>
              <a:t>Christmas Bread is a kind of Christmas food</a:t>
            </a:r>
            <a:endParaRPr lang="en-US" dirty="0" smtClean="0"/>
          </a:p>
          <a:p>
            <a:pPr lvl="1"/>
            <a:r>
              <a:rPr lang="en-GB" dirty="0" smtClean="0"/>
              <a:t>Bread Loaf is a type of bread</a:t>
            </a:r>
            <a:endParaRPr lang="en-US" dirty="0" smtClean="0"/>
          </a:p>
          <a:p>
            <a:pPr lvl="1"/>
            <a:r>
              <a:rPr lang="en-GB" dirty="0" smtClean="0"/>
              <a:t>Bread Loaf is associated with Bulgarian Cuisine</a:t>
            </a:r>
            <a:endParaRPr lang="en-US" dirty="0" smtClean="0"/>
          </a:p>
          <a:p>
            <a:r>
              <a:rPr lang="en-GB" dirty="0" smtClean="0"/>
              <a:t>A lot of these have additional information, e.g. </a:t>
            </a:r>
            <a:endParaRPr lang="en-US" dirty="0" smtClean="0"/>
          </a:p>
          <a:p>
            <a:pPr lvl="1"/>
            <a:r>
              <a:rPr lang="en-GB" dirty="0" smtClean="0"/>
              <a:t>Bulgarian Cuisine is made/used in Bulgaria</a:t>
            </a:r>
            <a:endParaRPr lang="en-US" dirty="0" smtClean="0"/>
          </a:p>
          <a:p>
            <a:pPr lvl="1"/>
            <a:r>
              <a:rPr lang="en-GB" dirty="0" smtClean="0"/>
              <a:t>Austral Islands has coordinates S 23° 0' 0'', W 150° 0' 0''</a:t>
            </a:r>
            <a:endParaRPr lang="en-US" dirty="0" smtClean="0"/>
          </a:p>
          <a:p>
            <a:pPr lvl="1"/>
            <a:r>
              <a:rPr lang="en-GB" dirty="0" smtClean="0"/>
              <a:t>Bread is mostly made of </a:t>
            </a:r>
            <a:r>
              <a:rPr lang="en-GB" dirty="0" smtClean="0"/>
              <a:t>grains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Semantic Enrichment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Additional means to find articles on a given topic</a:t>
            </a:r>
          </a:p>
          <a:p>
            <a:r>
              <a:rPr lang="en-US" dirty="0" smtClean="0"/>
              <a:t>Lists are explicit, higher-quality but harder to manage (have to develop extractors)</a:t>
            </a:r>
          </a:p>
          <a:p>
            <a:r>
              <a:rPr lang="en-US" dirty="0" smtClean="0"/>
              <a:t>FD-related list cats (is your head spinning yet?)</a:t>
            </a:r>
          </a:p>
          <a:p>
            <a:pPr lvl="1"/>
            <a:r>
              <a:rPr lang="en-GB" u="sng" dirty="0" smtClean="0">
                <a:hlinkClick r:id="rId2"/>
              </a:rPr>
              <a:t>Food-related lists</a:t>
            </a:r>
            <a:r>
              <a:rPr lang="en-GB" dirty="0" smtClean="0"/>
              <a:t> </a:t>
            </a:r>
            <a:endParaRPr lang="en-US" dirty="0" smtClean="0"/>
          </a:p>
          <a:p>
            <a:pPr lvl="1"/>
            <a:r>
              <a:rPr lang="en-GB" u="sng" dirty="0" smtClean="0">
                <a:hlinkClick r:id="rId3"/>
              </a:rPr>
              <a:t>Lists of foods</a:t>
            </a:r>
            <a:r>
              <a:rPr lang="en-GB" dirty="0" smtClean="0"/>
              <a:t> </a:t>
            </a:r>
            <a:endParaRPr lang="en-US" dirty="0" smtClean="0"/>
          </a:p>
          <a:p>
            <a:pPr lvl="1"/>
            <a:r>
              <a:rPr lang="en-GB" u="sng" dirty="0" smtClean="0">
                <a:hlinkClick r:id="rId4"/>
              </a:rPr>
              <a:t>Lists of beverages</a:t>
            </a:r>
            <a:r>
              <a:rPr lang="en-GB" dirty="0" smtClean="0"/>
              <a:t> </a:t>
            </a:r>
            <a:endParaRPr lang="en-US" dirty="0" smtClean="0"/>
          </a:p>
          <a:p>
            <a:pPr lvl="1"/>
            <a:r>
              <a:rPr lang="en-GB" u="sng" dirty="0" smtClean="0">
                <a:hlinkClick r:id="rId5"/>
              </a:rPr>
              <a:t>Lists about Oktoberfest</a:t>
            </a:r>
            <a:r>
              <a:rPr lang="en-GB" dirty="0" smtClean="0"/>
              <a:t> </a:t>
            </a:r>
            <a:endParaRPr lang="en-US" dirty="0" smtClean="0"/>
          </a:p>
          <a:p>
            <a:pPr lvl="1"/>
            <a:r>
              <a:rPr lang="en-GB" u="sng" dirty="0" smtClean="0">
                <a:hlinkClick r:id="rId6"/>
              </a:rPr>
              <a:t>Alcohol-related lists</a:t>
            </a:r>
            <a:r>
              <a:rPr lang="en-GB" dirty="0" smtClean="0"/>
              <a:t> </a:t>
            </a:r>
            <a:endParaRPr lang="en-US" dirty="0" smtClean="0"/>
          </a:p>
          <a:p>
            <a:pPr lvl="1"/>
            <a:r>
              <a:rPr lang="en-GB" u="sng" dirty="0" smtClean="0">
                <a:hlinkClick r:id="rId7"/>
              </a:rPr>
              <a:t>Lists of restaurants</a:t>
            </a:r>
            <a:r>
              <a:rPr lang="en-GB" dirty="0" smtClean="0"/>
              <a:t> </a:t>
            </a:r>
            <a:endParaRPr lang="en-US" dirty="0" smtClean="0"/>
          </a:p>
          <a:p>
            <a:pPr lvl="1"/>
            <a:r>
              <a:rPr lang="en-US" u="sng" dirty="0" smtClean="0">
                <a:hlinkClick r:id="rId8"/>
              </a:rPr>
              <a:t>Bibliographies of food</a:t>
            </a:r>
            <a:r>
              <a:rPr lang="en-US" dirty="0" smtClean="0"/>
              <a:t>‎ </a:t>
            </a:r>
          </a:p>
          <a:p>
            <a:pPr lvl="1"/>
            <a:r>
              <a:rPr lang="en-US" u="sng" dirty="0" smtClean="0">
                <a:hlinkClick r:id="rId9"/>
              </a:rPr>
              <a:t>Dessert-related lists</a:t>
            </a:r>
            <a:r>
              <a:rPr lang="en-US" dirty="0" smtClean="0"/>
              <a:t>‎</a:t>
            </a:r>
          </a:p>
          <a:p>
            <a:pPr lvl="1"/>
            <a:r>
              <a:rPr lang="en-US" u="sng" dirty="0" smtClean="0">
                <a:hlinkClick r:id="rId7"/>
              </a:rPr>
              <a:t>Lists of restaurants</a:t>
            </a:r>
            <a:r>
              <a:rPr lang="en-US" dirty="0" smtClean="0"/>
              <a:t>‎ </a:t>
            </a:r>
          </a:p>
          <a:p>
            <a:pPr lvl="1"/>
            <a:r>
              <a:rPr lang="en-US" u="sng" dirty="0" smtClean="0">
                <a:hlinkClick r:id="rId10"/>
              </a:rPr>
              <a:t>Lists of food television series episodes</a:t>
            </a:r>
            <a:r>
              <a:rPr lang="en-US" dirty="0" smtClean="0"/>
              <a:t>‎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WP Lists, Portals, Projects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>
              <a:buNone/>
            </a:pPr>
            <a:r>
              <a:rPr lang="en-US" sz="2400" dirty="0" smtClean="0"/>
              <a:t>A small sampling:</a:t>
            </a:r>
          </a:p>
          <a:p>
            <a:r>
              <a:rPr lang="en-GB" sz="2400" u="sng" dirty="0" err="1" smtClean="0">
                <a:hlinkClick r:id="rId2"/>
              </a:rPr>
              <a:t>List_of_Christmas_dishes</a:t>
            </a:r>
            <a:r>
              <a:rPr lang="en-GB" sz="2400" dirty="0" smtClean="0"/>
              <a:t> </a:t>
            </a:r>
            <a:endParaRPr lang="en-US" sz="2400" dirty="0" smtClean="0"/>
          </a:p>
          <a:p>
            <a:r>
              <a:rPr lang="en-GB" sz="2400" u="sng" dirty="0" err="1" smtClean="0">
                <a:hlinkClick r:id="rId3"/>
              </a:rPr>
              <a:t>List_of_culinary_fruits</a:t>
            </a:r>
            <a:r>
              <a:rPr lang="en-GB" sz="2400" dirty="0" smtClean="0"/>
              <a:t> </a:t>
            </a:r>
            <a:endParaRPr lang="en-US" sz="2400" dirty="0" smtClean="0"/>
          </a:p>
          <a:p>
            <a:r>
              <a:rPr lang="en-GB" sz="2400" u="sng" dirty="0" err="1" smtClean="0">
                <a:hlinkClick r:id="rId4"/>
              </a:rPr>
              <a:t>List_of_culinary_herbs_and_spices</a:t>
            </a:r>
            <a:r>
              <a:rPr lang="en-GB" sz="2400" dirty="0" smtClean="0"/>
              <a:t> </a:t>
            </a:r>
            <a:endParaRPr lang="en-US" sz="2400" dirty="0" smtClean="0"/>
          </a:p>
          <a:p>
            <a:r>
              <a:rPr lang="en-GB" sz="2400" u="sng" dirty="0" err="1" smtClean="0">
                <a:hlinkClick r:id="rId5"/>
              </a:rPr>
              <a:t>List_of_culinary_vegetables</a:t>
            </a:r>
            <a:r>
              <a:rPr lang="en-GB" sz="2400" dirty="0" smtClean="0"/>
              <a:t> </a:t>
            </a:r>
            <a:endParaRPr lang="en-US" sz="2400" dirty="0" smtClean="0"/>
          </a:p>
          <a:p>
            <a:r>
              <a:rPr lang="en-GB" sz="2400" u="sng" dirty="0" err="1" smtClean="0">
                <a:hlinkClick r:id="rId6"/>
              </a:rPr>
              <a:t>List_of_edible_seeds</a:t>
            </a:r>
            <a:r>
              <a:rPr lang="en-GB" sz="2400" dirty="0" smtClean="0"/>
              <a:t> </a:t>
            </a:r>
            <a:endParaRPr lang="en-US" sz="2400" dirty="0" smtClean="0"/>
          </a:p>
          <a:p>
            <a:r>
              <a:rPr lang="en-GB" sz="2400" u="sng" dirty="0" err="1" smtClean="0">
                <a:hlinkClick r:id="rId7"/>
              </a:rPr>
              <a:t>List_of_festivals</a:t>
            </a:r>
            <a:r>
              <a:rPr lang="en-GB" sz="2400" dirty="0" smtClean="0"/>
              <a:t> </a:t>
            </a:r>
            <a:endParaRPr lang="en-US" sz="2400" dirty="0" smtClean="0"/>
          </a:p>
          <a:p>
            <a:r>
              <a:rPr lang="en-GB" sz="2400" u="sng" dirty="0" err="1" smtClean="0">
                <a:hlinkClick r:id="rId8"/>
              </a:rPr>
              <a:t>List_of_foods</a:t>
            </a:r>
            <a:r>
              <a:rPr lang="en-GB" sz="2400" dirty="0" smtClean="0"/>
              <a:t> </a:t>
            </a:r>
          </a:p>
          <a:p>
            <a:r>
              <a:rPr lang="en-GB" sz="2400" u="sng" dirty="0" err="1" smtClean="0">
                <a:hlinkClick r:id="rId9"/>
              </a:rPr>
              <a:t>List_of_meat_animals</a:t>
            </a:r>
            <a:r>
              <a:rPr lang="en-GB" sz="2400" dirty="0" smtClean="0"/>
              <a:t> </a:t>
            </a:r>
            <a:endParaRPr lang="en-US" sz="2400" dirty="0" smtClean="0"/>
          </a:p>
          <a:p>
            <a:r>
              <a:rPr lang="en-GB" sz="2400" u="sng" dirty="0" err="1" smtClean="0">
                <a:hlinkClick r:id="rId10"/>
              </a:rPr>
              <a:t>List_of_micronutrients</a:t>
            </a:r>
            <a:r>
              <a:rPr lang="en-GB" sz="2400" dirty="0" smtClean="0"/>
              <a:t> </a:t>
            </a:r>
            <a:endParaRPr lang="en-US" sz="2400" dirty="0" smtClean="0"/>
          </a:p>
          <a:p>
            <a:r>
              <a:rPr lang="en-GB" sz="2400" u="sng" dirty="0" err="1" smtClean="0">
                <a:hlinkClick r:id="rId11"/>
              </a:rPr>
              <a:t>List_of_sandwiches</a:t>
            </a:r>
            <a:r>
              <a:rPr lang="en-GB" sz="2400" dirty="0" smtClean="0"/>
              <a:t> </a:t>
            </a:r>
            <a:endParaRPr lang="en-US" sz="2400" dirty="0" smtClean="0"/>
          </a:p>
          <a:p>
            <a:r>
              <a:rPr lang="en-GB" sz="2400" u="sng" dirty="0" err="1" smtClean="0">
                <a:hlinkClick r:id="rId12"/>
              </a:rPr>
              <a:t>List_of_types_of_seafood</a:t>
            </a:r>
            <a:r>
              <a:rPr lang="en-GB" sz="2400" dirty="0" smtClean="0"/>
              <a:t> </a:t>
            </a:r>
            <a:endParaRPr lang="en-US" sz="2400" dirty="0" smtClean="0"/>
          </a:p>
          <a:p>
            <a:r>
              <a:rPr lang="en-GB" sz="2400" u="sng" dirty="0" err="1" smtClean="0">
                <a:hlinkClick r:id="rId13"/>
              </a:rPr>
              <a:t>Lists_of_beverages</a:t>
            </a:r>
            <a:r>
              <a:rPr lang="en-GB" sz="2400" dirty="0" smtClean="0"/>
              <a:t> </a:t>
            </a:r>
            <a:endParaRPr lang="en-US" sz="2400" dirty="0" smtClean="0"/>
          </a:p>
          <a:p>
            <a:r>
              <a:rPr lang="en-GB" sz="2400" u="sng" dirty="0" err="1" smtClean="0">
                <a:hlinkClick r:id="rId14"/>
              </a:rPr>
              <a:t>Lists_of_festivals</a:t>
            </a:r>
            <a:r>
              <a:rPr lang="en-GB" sz="2400" dirty="0" smtClean="0"/>
              <a:t> </a:t>
            </a:r>
            <a:endParaRPr lang="en-US" sz="2400" dirty="0" smtClean="0"/>
          </a:p>
          <a:p>
            <a:r>
              <a:rPr lang="en-GB" sz="2400" u="sng" dirty="0" err="1" smtClean="0">
                <a:hlinkClick r:id="rId15"/>
              </a:rPr>
              <a:t>Lists_of_prepared_foods</a:t>
            </a:r>
            <a:r>
              <a:rPr lang="en-GB" sz="2400" dirty="0" smtClean="0"/>
              <a:t> </a:t>
            </a:r>
            <a:endParaRPr lang="en-US" sz="2400" dirty="0" smtClean="0"/>
          </a:p>
          <a:p>
            <a:r>
              <a:rPr lang="en-GB" sz="2400" u="sng" dirty="0" err="1" smtClean="0">
                <a:hlinkClick r:id="rId16"/>
              </a:rPr>
              <a:t>Lists_of_restaurants</a:t>
            </a:r>
            <a:r>
              <a:rPr lang="en-GB" sz="2400" dirty="0" smtClean="0"/>
              <a:t> </a:t>
            </a:r>
            <a:endParaRPr lang="en-US" sz="2400" dirty="0" smtClean="0"/>
          </a:p>
          <a:p>
            <a:r>
              <a:rPr lang="en-GB" sz="2400" u="sng" dirty="0" err="1" smtClean="0">
                <a:hlinkClick r:id="rId17"/>
              </a:rPr>
              <a:t>Wine_festival#Festivals</a:t>
            </a:r>
            <a:r>
              <a:rPr lang="en-GB" sz="2400" dirty="0" smtClean="0"/>
              <a:t> </a:t>
            </a:r>
            <a:endParaRPr lang="en-US" sz="24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FD-related Lists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11560" y="764704"/>
            <a:ext cx="8280400" cy="2232248"/>
          </a:xfrm>
        </p:spPr>
        <p:txBody>
          <a:bodyPr/>
          <a:lstStyle/>
          <a:p>
            <a:r>
              <a:rPr lang="en-US" sz="2400" dirty="0" smtClean="0"/>
              <a:t>DBpedia and Wikidata are structured representations of part of Wikipedia info. E.g. "Cheese"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Wikidata</a:t>
            </a:r>
            <a:endParaRPr lang="en-US" dirty="0"/>
          </a:p>
        </p:txBody>
      </p:sp>
      <p:sp>
        <p:nvSpPr>
          <p:cNvPr id="7168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1681" name="Picture 100" descr="reasonator-chees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556792"/>
            <a:ext cx="8064896" cy="1089094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9552" y="1196752"/>
            <a:ext cx="8280400" cy="504056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UMBEL classifies Wikipedia articles using part of </a:t>
            </a:r>
            <a:r>
              <a:rPr lang="en-US" dirty="0" err="1" smtClean="0"/>
              <a:t>OpenCyc</a:t>
            </a:r>
            <a:r>
              <a:rPr lang="en-US" dirty="0" smtClean="0"/>
              <a:t> (10%). 4y old. Bottom yellow part is FD (sizable).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Fished out 44k FD-related. Quite a catch but not enough to substitute working with categories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UMBEL FD </a:t>
            </a:r>
            <a:r>
              <a:rPr lang="en-US" dirty="0" err="1" smtClean="0"/>
              <a:t>SuperType</a:t>
            </a:r>
            <a:endParaRPr lang="en-US" dirty="0"/>
          </a:p>
        </p:txBody>
      </p:sp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9873" name="Picture 1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2636912"/>
            <a:ext cx="5762625" cy="26860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pPr rtl="0" eaLnBrk="1" fontAlgn="base" hangingPunct="1"/>
            <a:r>
              <a:rPr lang="en-US" sz="3600" b="1" dirty="0" err="1" smtClean="0">
                <a:solidFill>
                  <a:srgbClr val="C8461E"/>
                </a:solidFill>
                <a:latin typeface="Calibri" pitchFamily="34" charset="0"/>
                <a:ea typeface="+mj-ea"/>
                <a:cs typeface="+mj-cs"/>
              </a:rPr>
              <a:t>Sem</a:t>
            </a:r>
            <a:r>
              <a:rPr lang="en-US" sz="3600" b="1" dirty="0" smtClean="0">
                <a:solidFill>
                  <a:srgbClr val="C8461E"/>
                </a:solidFill>
                <a:latin typeface="Calibri" pitchFamily="34" charset="0"/>
                <a:ea typeface="+mj-ea"/>
                <a:cs typeface="+mj-cs"/>
              </a:rPr>
              <a:t> App Tool Ideas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9552" y="1196752"/>
            <a:ext cx="8280400" cy="5184576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Use article names and aliases (redirect pages) as gazetteer (large-scale lookup)</a:t>
            </a:r>
          </a:p>
          <a:p>
            <a:r>
              <a:rPr lang="en-US" dirty="0" smtClean="0"/>
              <a:t>Limit to FD-related cats: </a:t>
            </a:r>
          </a:p>
          <a:p>
            <a:pPr lvl="1"/>
            <a:r>
              <a:rPr lang="en-US" dirty="0" smtClean="0"/>
              <a:t>Initially this selection will be limited (low recall) and include wrong cats (low precision)</a:t>
            </a:r>
          </a:p>
          <a:p>
            <a:pPr lvl="1"/>
            <a:r>
              <a:rPr lang="en-US" dirty="0" smtClean="0"/>
              <a:t>Will improve with usage through human feedback</a:t>
            </a:r>
          </a:p>
          <a:p>
            <a:r>
              <a:rPr lang="en-US" dirty="0" smtClean="0"/>
              <a:t>Use NLP techniques for major languages (we got NLP experience with en, </a:t>
            </a:r>
            <a:r>
              <a:rPr lang="en-US" dirty="0" err="1" smtClean="0"/>
              <a:t>nl</a:t>
            </a:r>
            <a:r>
              <a:rPr lang="en-US" dirty="0" smtClean="0"/>
              <a:t>, it, bg)</a:t>
            </a:r>
          </a:p>
          <a:p>
            <a:r>
              <a:rPr lang="en-US" dirty="0" smtClean="0"/>
              <a:t>Enrich object (CHO) free text</a:t>
            </a:r>
          </a:p>
          <a:p>
            <a:pPr lvl="1"/>
            <a:r>
              <a:rPr lang="en-US" dirty="0" smtClean="0"/>
              <a:t>Per-field for some (e.g. </a:t>
            </a:r>
            <a:r>
              <a:rPr lang="en-US" dirty="0" err="1" smtClean="0"/>
              <a:t>creator</a:t>
            </a:r>
            <a:r>
              <a:rPr lang="en-US" dirty="0" err="1" smtClean="0">
                <a:sym typeface="Wingdings" pitchFamily="2" charset="2"/>
              </a:rPr>
              <a:t></a:t>
            </a:r>
            <a:r>
              <a:rPr lang="en-US" dirty="0" err="1" smtClean="0"/>
              <a:t>persons</a:t>
            </a:r>
            <a:r>
              <a:rPr lang="en-US" dirty="0" smtClean="0"/>
              <a:t>/orgs, </a:t>
            </a:r>
            <a:r>
              <a:rPr lang="en-US" dirty="0" err="1" smtClean="0"/>
              <a:t>spatial</a:t>
            </a:r>
            <a:r>
              <a:rPr lang="en-US" dirty="0" err="1" smtClean="0">
                <a:sym typeface="Wingdings" pitchFamily="2" charset="2"/>
              </a:rPr>
              <a:t>places</a:t>
            </a:r>
            <a:r>
              <a:rPr lang="en-US" dirty="0" smtClean="0">
                <a:sym typeface="Wingdings" pitchFamily="2" charset="2"/>
              </a:rPr>
              <a:t>)</a:t>
            </a:r>
            <a:endParaRPr lang="en-US" dirty="0" smtClean="0"/>
          </a:p>
          <a:p>
            <a:pPr lvl="1"/>
            <a:r>
              <a:rPr lang="en-US" dirty="0" smtClean="0"/>
              <a:t>Precise language indication is </a:t>
            </a:r>
            <a:r>
              <a:rPr lang="en-US" b="1" dirty="0" smtClean="0"/>
              <a:t>important</a:t>
            </a:r>
          </a:p>
          <a:p>
            <a:r>
              <a:rPr lang="en-US" dirty="0" smtClean="0"/>
              <a:t>Dealing with ambiguity: </a:t>
            </a:r>
          </a:p>
          <a:p>
            <a:pPr lvl="1"/>
            <a:r>
              <a:rPr lang="en-US" dirty="0" smtClean="0"/>
              <a:t>Use art &amp; cat relevance scores to pick more relevant articles</a:t>
            </a:r>
          </a:p>
          <a:p>
            <a:pPr lvl="1"/>
            <a:r>
              <a:rPr lang="en-US" dirty="0" smtClean="0"/>
              <a:t>Primary labels are matched with higher priority</a:t>
            </a:r>
          </a:p>
          <a:p>
            <a:pPr lvl="1"/>
            <a:r>
              <a:rPr lang="en-US" dirty="0" smtClean="0"/>
              <a:t>Can we use context? Crucial for places (e.g. Guadalajara, Mexico vs Guadalajara, Spain)</a:t>
            </a:r>
          </a:p>
          <a:p>
            <a:pPr lvl="1"/>
            <a:r>
              <a:rPr lang="en-US" dirty="0" smtClean="0"/>
              <a:t>For each occurrence provide candidate lists ranked by confidence</a:t>
            </a:r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Automatic Enrichment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Developing with GATE &amp; KIM</a:t>
            </a:r>
            <a:endParaRPr lang="en-US" dirty="0"/>
          </a:p>
        </p:txBody>
      </p:sp>
      <p:pic>
        <p:nvPicPr>
          <p:cNvPr id="86018" name="Picture 2" descr="C:\my\Onto\marketing\images\SAS\GATE-JAPE-debugg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764704"/>
            <a:ext cx="7488832" cy="56777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E.g. KIM Browser Plugin</a:t>
            </a:r>
            <a:endParaRPr lang="en-US" dirty="0"/>
          </a:p>
        </p:txBody>
      </p:sp>
      <p:pic>
        <p:nvPicPr>
          <p:cNvPr id="84994" name="Picture 2" descr="C:\my\Onto\marketing\images\SAS\KIM-plugin-IE-Bush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996" y="836712"/>
            <a:ext cx="9027508" cy="56646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Curation</a:t>
            </a:r>
            <a:endParaRPr lang="en-US" dirty="0"/>
          </a:p>
        </p:txBody>
      </p:sp>
      <p:pic>
        <p:nvPicPr>
          <p:cNvPr id="82946" name="Picture 2" descr="C:\my\Onto\marketing\images\Publishing\BBC-annotat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246" y="980728"/>
            <a:ext cx="8010202" cy="51125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Efficient way to select a concept (article). Use:</a:t>
            </a:r>
          </a:p>
          <a:p>
            <a:pPr lvl="1"/>
            <a:r>
              <a:rPr lang="en-US" dirty="0" smtClean="0"/>
              <a:t>Provider: to add or correct an object enrichment</a:t>
            </a:r>
          </a:p>
          <a:p>
            <a:pPr lvl="1"/>
            <a:r>
              <a:rPr lang="en-US" dirty="0" smtClean="0"/>
              <a:t>Consumer: to select a concept (article) </a:t>
            </a:r>
            <a:r>
              <a:rPr lang="en-US" b="1" dirty="0" smtClean="0"/>
              <a:t>or category </a:t>
            </a:r>
            <a:r>
              <a:rPr lang="en-US" dirty="0" smtClean="0"/>
              <a:t>that has objects</a:t>
            </a:r>
          </a:p>
          <a:p>
            <a:r>
              <a:rPr lang="en-US" dirty="0" smtClean="0"/>
              <a:t>Display: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short description (first Wikipedia paragraph </a:t>
            </a:r>
            <a:r>
              <a:rPr lang="en-US" dirty="0" smtClean="0">
                <a:sym typeface="Wingdings" pitchFamily="2" charset="2"/>
              </a:rPr>
              <a:t></a:t>
            </a:r>
            <a:r>
              <a:rPr lang="en-US" dirty="0" smtClean="0"/>
              <a:t> DBpedia abstract )</a:t>
            </a:r>
          </a:p>
          <a:p>
            <a:pPr lvl="1"/>
            <a:r>
              <a:rPr lang="en-US" dirty="0" smtClean="0"/>
              <a:t>Relevance score, number of objects, number of </a:t>
            </a:r>
            <a:r>
              <a:rPr lang="en-US" dirty="0" err="1" smtClean="0"/>
              <a:t>subcats</a:t>
            </a:r>
            <a:r>
              <a:rPr lang="en-US" dirty="0" smtClean="0"/>
              <a:t>, articles, inherited objects</a:t>
            </a:r>
          </a:p>
          <a:p>
            <a:r>
              <a:rPr lang="en-US" dirty="0" smtClean="0"/>
              <a:t>Rank by relevance (e.g. number of uses)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Autocompletion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dirty="0" smtClean="0"/>
              <a:t>Semantic enrichment enables </a:t>
            </a:r>
            <a:r>
              <a:rPr lang="en-GB" dirty="0" smtClean="0"/>
              <a:t>powerful </a:t>
            </a:r>
            <a:r>
              <a:rPr lang="en-GB" dirty="0" smtClean="0"/>
              <a:t>search &amp; exploration:</a:t>
            </a:r>
          </a:p>
          <a:p>
            <a:r>
              <a:rPr lang="en-GB" dirty="0" smtClean="0"/>
              <a:t>By concept (with all alternative and multilingual labels)</a:t>
            </a:r>
          </a:p>
          <a:p>
            <a:r>
              <a:rPr lang="en-GB" dirty="0" smtClean="0"/>
              <a:t>Concept hierarchy (query expansion, see next)</a:t>
            </a:r>
          </a:p>
          <a:p>
            <a:r>
              <a:rPr lang="en-GB" dirty="0" smtClean="0"/>
              <a:t>G</a:t>
            </a:r>
            <a:r>
              <a:rPr lang="en-GB" dirty="0" smtClean="0"/>
              <a:t>eospatial </a:t>
            </a:r>
            <a:r>
              <a:rPr lang="en-GB" dirty="0" smtClean="0"/>
              <a:t>(within rectangle or near a place</a:t>
            </a:r>
            <a:r>
              <a:rPr lang="en-GB" dirty="0" smtClean="0"/>
              <a:t>) </a:t>
            </a:r>
          </a:p>
          <a:p>
            <a:r>
              <a:rPr lang="en-GB" dirty="0" smtClean="0"/>
              <a:t>Faceting (by </a:t>
            </a:r>
            <a:r>
              <a:rPr lang="en-GB" dirty="0" smtClean="0"/>
              <a:t>object type, food or ingredient type, location </a:t>
            </a:r>
            <a:r>
              <a:rPr lang="en-GB" dirty="0" smtClean="0"/>
              <a:t>etc)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Search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If a content partner uses a local (internal) thesaurus, how to bring it into the LOD cloud?</a:t>
            </a:r>
          </a:p>
          <a:p>
            <a:pPr lvl="1"/>
            <a:r>
              <a:rPr lang="en-US" dirty="0" smtClean="0"/>
              <a:t>Better situation than no thesaurus, since concept alignment is easier than object enrichment</a:t>
            </a:r>
          </a:p>
          <a:p>
            <a:r>
              <a:rPr lang="en-US" dirty="0" smtClean="0"/>
              <a:t>Alignment tools: SILK, LIMES, </a:t>
            </a:r>
            <a:r>
              <a:rPr lang="en-US" dirty="0" err="1" smtClean="0"/>
              <a:t>Amalgame</a:t>
            </a:r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Use string matching/similarity (e.g. </a:t>
            </a:r>
            <a:r>
              <a:rPr lang="en-US" dirty="0" err="1" smtClean="0"/>
              <a:t>Levenstein</a:t>
            </a:r>
            <a:r>
              <a:rPr lang="en-US" dirty="0" smtClean="0"/>
              <a:t> distance)</a:t>
            </a:r>
          </a:p>
          <a:p>
            <a:pPr lvl="1"/>
            <a:r>
              <a:rPr lang="en-US" dirty="0" smtClean="0"/>
              <a:t>Some use concept "neighborhood" (context) for disambiguation</a:t>
            </a:r>
          </a:p>
          <a:p>
            <a:pPr lvl="1"/>
            <a:r>
              <a:rPr lang="en-US" dirty="0" smtClean="0"/>
              <a:t>Manual adjustment step</a:t>
            </a:r>
          </a:p>
          <a:p>
            <a:r>
              <a:rPr lang="en-US" dirty="0" smtClean="0"/>
              <a:t>Do content providers agree to use these tools?</a:t>
            </a:r>
          </a:p>
          <a:p>
            <a:pPr lvl="1"/>
            <a:r>
              <a:rPr lang="en-US" dirty="0" smtClean="0"/>
              <a:t>ONTO will setup the tools but don't know the local languages, nor thesaurus-specifics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Thesaurus Alignment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Purpose: facilitate understanding of the  huge number of FD-related concepts (articles) and categories</a:t>
            </a:r>
          </a:p>
          <a:p>
            <a:r>
              <a:rPr lang="en-US" dirty="0" smtClean="0"/>
              <a:t>Expand/collapse for browsing</a:t>
            </a:r>
          </a:p>
          <a:p>
            <a:r>
              <a:rPr lang="en-US" dirty="0" smtClean="0"/>
              <a:t>Enable crowd-sourcing actions (e.g. confirm / blacklist cat branch)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11560" y="6021288"/>
            <a:ext cx="8280400" cy="503362"/>
          </a:xfrm>
        </p:spPr>
        <p:txBody>
          <a:bodyPr/>
          <a:lstStyle/>
          <a:p>
            <a:r>
              <a:rPr lang="en-GB" u="sng" dirty="0" smtClean="0">
                <a:hlinkClick r:id="rId2"/>
              </a:rPr>
              <a:t>Interactive Radial Tree diagram</a:t>
            </a:r>
            <a:r>
              <a:rPr lang="en-GB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fontAlgn="base" hangingPunct="1"/>
            <a:r>
              <a:rPr lang="en-US" dirty="0" smtClean="0"/>
              <a:t>Radial Dendrogram</a:t>
            </a:r>
            <a:endParaRPr lang="en-US" dirty="0"/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5361" name="Picture 8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52736"/>
            <a:ext cx="9119464" cy="46805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Map</a:t>
            </a:r>
            <a:endParaRPr lang="en-US" dirty="0"/>
          </a:p>
        </p:txBody>
      </p:sp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0897" name="Picture 8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097" y="1412776"/>
            <a:ext cx="9013415" cy="475252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Sun-burst Diagram</a:t>
            </a:r>
            <a:endParaRPr lang="en-US" dirty="0"/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1921" name="Picture 9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052736"/>
            <a:ext cx="8650508" cy="51845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Provider side</a:t>
            </a:r>
          </a:p>
          <a:p>
            <a:pPr lvl="1"/>
            <a:r>
              <a:rPr lang="en-US" dirty="0" smtClean="0"/>
              <a:t>Submit object collection for enrichment</a:t>
            </a:r>
          </a:p>
          <a:p>
            <a:pPr lvl="1"/>
            <a:r>
              <a:rPr lang="en-US" dirty="0" smtClean="0"/>
              <a:t>Curate automatic enrichment</a:t>
            </a:r>
          </a:p>
          <a:p>
            <a:pPr lvl="1"/>
            <a:r>
              <a:rPr lang="en-US" dirty="0" smtClean="0"/>
              <a:t>Align thesauri</a:t>
            </a:r>
          </a:p>
          <a:p>
            <a:pPr lvl="1"/>
            <a:r>
              <a:rPr lang="en-US" dirty="0" smtClean="0"/>
              <a:t>Select Europeana objects</a:t>
            </a:r>
          </a:p>
          <a:p>
            <a:pPr lvl="1"/>
            <a:r>
              <a:rPr lang="en-US" dirty="0" smtClean="0"/>
              <a:t>Provide positive/negative examples</a:t>
            </a:r>
          </a:p>
          <a:p>
            <a:r>
              <a:rPr lang="en-US" dirty="0" smtClean="0"/>
              <a:t>Consumer side</a:t>
            </a:r>
          </a:p>
          <a:p>
            <a:pPr lvl="1"/>
            <a:r>
              <a:rPr lang="en-US" dirty="0" smtClean="0"/>
              <a:t>Semantic search: by person/org, place, event, concept (food, ingredient, </a:t>
            </a:r>
          </a:p>
          <a:p>
            <a:pPr lvl="1"/>
            <a:r>
              <a:rPr lang="en-US" dirty="0" smtClean="0"/>
              <a:t>Geospatial search</a:t>
            </a:r>
          </a:p>
          <a:p>
            <a:pPr lvl="1"/>
            <a:r>
              <a:rPr lang="en-US" dirty="0" smtClean="0"/>
              <a:t>Coreference (semantic facets), see next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Sem</a:t>
            </a:r>
            <a:r>
              <a:rPr lang="en-US" dirty="0" smtClean="0"/>
              <a:t> App Modules</a:t>
            </a:r>
            <a:endParaRPr lang="en-US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Facets</a:t>
            </a:r>
            <a:endParaRPr lang="en-US" dirty="0"/>
          </a:p>
        </p:txBody>
      </p:sp>
      <p:pic>
        <p:nvPicPr>
          <p:cNvPr id="83970" name="Picture 2" descr="C:\my\Onto\marketing\images\SAS\KIM-LN-facets-BBorisov-MinInterio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28800"/>
            <a:ext cx="9152528" cy="456130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Combination of Machine Learning and </a:t>
            </a:r>
            <a:r>
              <a:rPr lang="en-US" dirty="0" err="1" smtClean="0"/>
              <a:t>Crowdsourcing</a:t>
            </a:r>
            <a:endParaRPr lang="en-US" dirty="0" smtClean="0"/>
          </a:p>
          <a:p>
            <a:r>
              <a:rPr lang="en-US" dirty="0" smtClean="0"/>
              <a:t>Every human action to be leveraged through ML (ML probability model is adjusted incrementally)</a:t>
            </a:r>
          </a:p>
          <a:p>
            <a:pPr lvl="1"/>
            <a:r>
              <a:rPr lang="en-US" dirty="0" smtClean="0"/>
              <a:t>User provides positive and negative examples</a:t>
            </a:r>
          </a:p>
          <a:p>
            <a:pPr lvl="1"/>
            <a:r>
              <a:rPr lang="en-US" dirty="0" smtClean="0"/>
              <a:t>Machine learns relevant concepts and irrelevant (blacklisted) keywords</a:t>
            </a:r>
          </a:p>
          <a:p>
            <a:r>
              <a:rPr lang="en-US" dirty="0" smtClean="0"/>
              <a:t>Using a concept augments its score and its parents score (like the brain learns through augmenting neuronal links)</a:t>
            </a:r>
          </a:p>
          <a:p>
            <a:pPr lvl="1"/>
            <a:r>
              <a:rPr lang="en-US" dirty="0" smtClean="0"/>
              <a:t>The more the classification is used, the better it becomes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Positive Feedback Loop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5536" y="1196752"/>
            <a:ext cx="8748464" cy="518457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If I search for a concept, I want to find all sub-concepts</a:t>
            </a:r>
          </a:p>
          <a:p>
            <a:r>
              <a:rPr lang="en-GB" dirty="0" smtClean="0"/>
              <a:t>Query expansion for </a:t>
            </a:r>
            <a:r>
              <a:rPr lang="en-GB" dirty="0" smtClean="0"/>
              <a:t>"beer" in 6 languages </a:t>
            </a:r>
            <a:endParaRPr lang="en-GB" dirty="0" smtClean="0"/>
          </a:p>
          <a:p>
            <a:pPr lvl="1"/>
            <a:r>
              <a:rPr lang="en-GB" dirty="0" smtClean="0"/>
              <a:t>beer </a:t>
            </a:r>
            <a:r>
              <a:rPr lang="en-GB" dirty="0" smtClean="0"/>
              <a:t>OR "Beer" OR "</a:t>
            </a:r>
            <a:r>
              <a:rPr lang="en-GB" dirty="0" err="1" smtClean="0"/>
              <a:t>Öl</a:t>
            </a:r>
            <a:r>
              <a:rPr lang="en-GB" dirty="0" smtClean="0"/>
              <a:t>" OR "</a:t>
            </a:r>
            <a:r>
              <a:rPr lang="en-GB" dirty="0" err="1" smtClean="0"/>
              <a:t>Cerveza</a:t>
            </a:r>
            <a:r>
              <a:rPr lang="en-GB" dirty="0" smtClean="0"/>
              <a:t>" OR "</a:t>
            </a:r>
            <a:r>
              <a:rPr lang="en-GB" dirty="0" err="1" smtClean="0"/>
              <a:t>Birra</a:t>
            </a:r>
            <a:r>
              <a:rPr lang="en-GB" dirty="0" smtClean="0"/>
              <a:t>" OR "Bier" OR "</a:t>
            </a:r>
            <a:r>
              <a:rPr lang="en-GB" dirty="0" err="1" smtClean="0"/>
              <a:t>Bière</a:t>
            </a:r>
            <a:endParaRPr lang="en-GB" dirty="0" smtClean="0"/>
          </a:p>
          <a:p>
            <a:r>
              <a:rPr lang="en-GB" dirty="0" smtClean="0"/>
              <a:t>Mere </a:t>
            </a:r>
            <a:r>
              <a:rPr lang="en-GB" dirty="0" smtClean="0"/>
              <a:t>word </a:t>
            </a:r>
            <a:r>
              <a:rPr lang="en-GB" dirty="0" smtClean="0"/>
              <a:t>translation </a:t>
            </a:r>
            <a:r>
              <a:rPr lang="en-GB" dirty="0" smtClean="0"/>
              <a:t>does </a:t>
            </a:r>
            <a:r>
              <a:rPr lang="en-GB" dirty="0" smtClean="0"/>
              <a:t>not:</a:t>
            </a:r>
            <a:endParaRPr lang="en-US" dirty="0" smtClean="0"/>
          </a:p>
          <a:p>
            <a:pPr lvl="1"/>
            <a:r>
              <a:rPr lang="en-GB" dirty="0" smtClean="0"/>
              <a:t>Accommodate </a:t>
            </a:r>
            <a:r>
              <a:rPr lang="en-GB" dirty="0" smtClean="0"/>
              <a:t>hyponyms, e.g. Lager or Pilsner</a:t>
            </a:r>
            <a:endParaRPr lang="en-US" dirty="0" smtClean="0"/>
          </a:p>
          <a:p>
            <a:pPr lvl="1"/>
            <a:r>
              <a:rPr lang="en-GB" dirty="0" smtClean="0"/>
              <a:t>Deal with ambiguity. </a:t>
            </a:r>
            <a:r>
              <a:rPr lang="en-GB" dirty="0" smtClean="0"/>
              <a:t>E.g</a:t>
            </a:r>
            <a:r>
              <a:rPr lang="en-GB" dirty="0" smtClean="0"/>
              <a:t>.</a:t>
            </a:r>
          </a:p>
          <a:p>
            <a:pPr lvl="2"/>
            <a:r>
              <a:rPr lang="en-GB" dirty="0" smtClean="0"/>
              <a:t>Recipe </a:t>
            </a:r>
            <a:r>
              <a:rPr lang="en-GB" dirty="0" smtClean="0">
                <a:sym typeface="Wingdings" pitchFamily="2" charset="2"/>
              </a:rPr>
              <a:t></a:t>
            </a:r>
            <a:r>
              <a:rPr lang="en-GB" dirty="0" smtClean="0"/>
              <a:t> food </a:t>
            </a:r>
            <a:r>
              <a:rPr lang="en-GB" dirty="0" smtClean="0"/>
              <a:t>or </a:t>
            </a:r>
            <a:r>
              <a:rPr lang="en-GB" dirty="0" smtClean="0"/>
              <a:t>Medicine?</a:t>
            </a:r>
          </a:p>
          <a:p>
            <a:pPr lvl="2"/>
            <a:r>
              <a:rPr lang="en-GB" dirty="0" smtClean="0"/>
              <a:t>Fork </a:t>
            </a:r>
            <a:r>
              <a:rPr lang="en-GB" dirty="0" smtClean="0">
                <a:sym typeface="Wingdings" pitchFamily="2" charset="2"/>
              </a:rPr>
              <a:t></a:t>
            </a:r>
            <a:r>
              <a:rPr lang="en-GB" dirty="0" smtClean="0"/>
              <a:t> eating (cutlery), agricultural </a:t>
            </a:r>
            <a:r>
              <a:rPr lang="en-GB" dirty="0" smtClean="0"/>
              <a:t>instrument (pitch fork</a:t>
            </a:r>
            <a:r>
              <a:rPr lang="en-GB" dirty="0" smtClean="0"/>
              <a:t>), musical </a:t>
            </a:r>
            <a:r>
              <a:rPr lang="en-GB" dirty="0" smtClean="0"/>
              <a:t>device (tuning fork</a:t>
            </a:r>
            <a:r>
              <a:rPr lang="en-GB" dirty="0" smtClean="0"/>
              <a:t>)?</a:t>
            </a:r>
          </a:p>
          <a:p>
            <a:r>
              <a:rPr lang="en-GB" dirty="0" smtClean="0"/>
              <a:t>"Poisonous India" article criticizing naïve early Europeana approaches</a:t>
            </a:r>
          </a:p>
          <a:p>
            <a:pPr lvl="1"/>
            <a:r>
              <a:rPr lang="en-GB" dirty="0" smtClean="0"/>
              <a:t>Objects </a:t>
            </a:r>
            <a:r>
              <a:rPr lang="en-GB" dirty="0" smtClean="0"/>
              <a:t>were enriched with the term "poison" and its multilingual </a:t>
            </a:r>
            <a:r>
              <a:rPr lang="en-GB" dirty="0" smtClean="0"/>
              <a:t>equivalents</a:t>
            </a:r>
          </a:p>
          <a:p>
            <a:pPr lvl="1"/>
            <a:r>
              <a:rPr lang="en-GB" dirty="0" smtClean="0"/>
              <a:t>In Latvian </a:t>
            </a:r>
            <a:r>
              <a:rPr lang="en-GB" dirty="0" smtClean="0"/>
              <a:t>"poison" </a:t>
            </a:r>
            <a:r>
              <a:rPr lang="en-GB" dirty="0" smtClean="0"/>
              <a:t>is "</a:t>
            </a:r>
            <a:r>
              <a:rPr lang="en-GB" dirty="0" err="1" smtClean="0"/>
              <a:t>Inde</a:t>
            </a:r>
            <a:r>
              <a:rPr lang="en-GB" dirty="0" smtClean="0"/>
              <a:t>"</a:t>
            </a:r>
          </a:p>
          <a:p>
            <a:pPr lvl="1"/>
            <a:r>
              <a:rPr lang="en-GB" dirty="0" smtClean="0"/>
              <a:t>A</a:t>
            </a:r>
            <a:r>
              <a:rPr lang="en-GB" dirty="0" smtClean="0"/>
              <a:t> </a:t>
            </a:r>
            <a:r>
              <a:rPr lang="en-GB" dirty="0" smtClean="0"/>
              <a:t>French-speaking </a:t>
            </a:r>
            <a:r>
              <a:rPr lang="en-GB" dirty="0" smtClean="0"/>
              <a:t>Swiss domain </a:t>
            </a:r>
            <a:r>
              <a:rPr lang="en-GB" dirty="0" smtClean="0"/>
              <a:t>expert </a:t>
            </a:r>
            <a:r>
              <a:rPr lang="en-GB" dirty="0" smtClean="0"/>
              <a:t>added keyword "</a:t>
            </a:r>
            <a:r>
              <a:rPr lang="en-GB" dirty="0" err="1" smtClean="0"/>
              <a:t>Inde</a:t>
            </a:r>
            <a:r>
              <a:rPr lang="en-GB" dirty="0" smtClean="0"/>
              <a:t>" to objects about India</a:t>
            </a:r>
          </a:p>
          <a:p>
            <a:pPr lvl="1"/>
            <a:r>
              <a:rPr lang="en-GB" dirty="0" smtClean="0"/>
              <a:t>So searching for "poison" finds Indian movie covers</a:t>
            </a:r>
            <a:r>
              <a:rPr lang="en-US" dirty="0" smtClean="0"/>
              <a:t> and photos!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Expansion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response to these problems, Europeana formed two task forces:</a:t>
            </a:r>
          </a:p>
          <a:p>
            <a:pPr lvl="1"/>
            <a:r>
              <a:rPr lang="en-US" dirty="0" smtClean="0"/>
              <a:t>Multilingual enrichment strategy (2014)</a:t>
            </a:r>
          </a:p>
          <a:p>
            <a:pPr lvl="1"/>
            <a:r>
              <a:rPr lang="en-US" dirty="0" smtClean="0"/>
              <a:t>Enrichment best practices and evaluation (2015)</a:t>
            </a:r>
          </a:p>
          <a:p>
            <a:r>
              <a:rPr lang="en-US" dirty="0" smtClean="0"/>
              <a:t>Ontotext participates in </a:t>
            </a:r>
            <a:r>
              <a:rPr lang="en-US" dirty="0" smtClean="0"/>
              <a:t>both</a:t>
            </a:r>
          </a:p>
          <a:p>
            <a:r>
              <a:rPr lang="en-US" dirty="0" smtClean="0"/>
              <a:t>Key strategic need for Europeana:</a:t>
            </a:r>
          </a:p>
          <a:p>
            <a:pPr lvl="1"/>
            <a:r>
              <a:rPr lang="en-US" dirty="0" smtClean="0"/>
              <a:t>How to make sense of 39M objects and find relevant ones?</a:t>
            </a:r>
          </a:p>
          <a:p>
            <a:pPr lvl="1"/>
            <a:r>
              <a:rPr lang="en-US" dirty="0" smtClean="0"/>
              <a:t>Europeana needs </a:t>
            </a:r>
            <a:r>
              <a:rPr lang="en-US" dirty="0" smtClean="0"/>
              <a:t>to turn Quantity into Quality</a:t>
            </a:r>
            <a:endParaRPr lang="en-US" dirty="0" smtClean="0"/>
          </a:p>
          <a:p>
            <a:pPr lvl="1"/>
            <a:r>
              <a:rPr lang="en-US" dirty="0" smtClean="0"/>
              <a:t>(BTW, a key principle in Dialectics) 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Enrichment Task Forces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9552" y="980728"/>
            <a:ext cx="8280400" cy="5472608"/>
          </a:xfrm>
        </p:spPr>
        <p:txBody>
          <a:bodyPr>
            <a:normAutofit fontScale="62500" lnSpcReduction="20000"/>
          </a:bodyPr>
          <a:lstStyle/>
          <a:p>
            <a:r>
              <a:rPr lang="en-GB" dirty="0" smtClean="0"/>
              <a:t>Object types</a:t>
            </a:r>
            <a:endParaRPr lang="en-US" dirty="0" smtClean="0"/>
          </a:p>
          <a:p>
            <a:pPr lvl="1"/>
            <a:r>
              <a:rPr lang="en-GB" dirty="0" smtClean="0"/>
              <a:t>Objects that appear in any museum or gallery: photograph, still life, </a:t>
            </a:r>
            <a:r>
              <a:rPr lang="en-GB" dirty="0" smtClean="0"/>
              <a:t>painting (Getty AAT)</a:t>
            </a:r>
            <a:endParaRPr lang="en-US" dirty="0" smtClean="0"/>
          </a:p>
          <a:p>
            <a:pPr lvl="1"/>
            <a:r>
              <a:rPr lang="en-GB" dirty="0" smtClean="0"/>
              <a:t>FD-specific and Agricultural objects: containers, vessels, dishes, cutlery, field-work instruments (e.g. ploughs), objects made of </a:t>
            </a:r>
            <a:r>
              <a:rPr lang="en-GB" dirty="0" smtClean="0"/>
              <a:t>food, </a:t>
            </a:r>
            <a:r>
              <a:rPr lang="en-GB" dirty="0" smtClean="0"/>
              <a:t>etc</a:t>
            </a:r>
            <a:endParaRPr lang="en-US" dirty="0" smtClean="0"/>
          </a:p>
          <a:p>
            <a:pPr lvl="1"/>
            <a:r>
              <a:rPr lang="en-GB" dirty="0" smtClean="0"/>
              <a:t>Agricultural and FD-related tools used as depicted subject</a:t>
            </a:r>
            <a:endParaRPr lang="en-US" dirty="0" smtClean="0"/>
          </a:p>
          <a:p>
            <a:r>
              <a:rPr lang="en-GB" dirty="0" smtClean="0"/>
              <a:t>Foods and Drinks: extensive lists of foods, varieties, brands, styles</a:t>
            </a:r>
            <a:endParaRPr lang="en-US" dirty="0" smtClean="0"/>
          </a:p>
          <a:p>
            <a:pPr lvl="1"/>
            <a:r>
              <a:rPr lang="en-GB" dirty="0" smtClean="0"/>
              <a:t>Used as material</a:t>
            </a:r>
            <a:endParaRPr lang="en-US" dirty="0" smtClean="0"/>
          </a:p>
          <a:p>
            <a:pPr lvl="1"/>
            <a:r>
              <a:rPr lang="en-GB" dirty="0" smtClean="0"/>
              <a:t>As depicted subject</a:t>
            </a:r>
            <a:endParaRPr lang="en-US" dirty="0" smtClean="0"/>
          </a:p>
          <a:p>
            <a:pPr lvl="1"/>
            <a:r>
              <a:rPr lang="en-GB" dirty="0" smtClean="0"/>
              <a:t>Food ingredients and materials. Allows search by ingredient (e.g. maize) or class of ingredient (e.g. grains)</a:t>
            </a:r>
            <a:endParaRPr lang="en-US" dirty="0" smtClean="0"/>
          </a:p>
          <a:p>
            <a:r>
              <a:rPr lang="en-GB" dirty="0" smtClean="0"/>
              <a:t>Activities related to FD and agriculture, e.g. eating, formal dining, bar-hopping, fasting, feasting, degustation, shepherding, ploughing, cooking, boiling, simmering</a:t>
            </a:r>
            <a:endParaRPr lang="en-US" dirty="0" smtClean="0"/>
          </a:p>
          <a:p>
            <a:pPr lvl="1"/>
            <a:r>
              <a:rPr lang="en-GB" dirty="0" smtClean="0"/>
              <a:t>As depicted subject</a:t>
            </a:r>
            <a:endParaRPr lang="en-US" dirty="0" smtClean="0"/>
          </a:p>
          <a:p>
            <a:pPr lvl="1"/>
            <a:r>
              <a:rPr lang="en-GB" dirty="0" smtClean="0"/>
              <a:t>As qualifier of the object</a:t>
            </a:r>
            <a:endParaRPr lang="en-US" dirty="0" smtClean="0"/>
          </a:p>
          <a:p>
            <a:pPr lvl="1"/>
            <a:r>
              <a:rPr lang="en-GB" dirty="0" smtClean="0"/>
              <a:t>As qualifier of the food (e.g. cooking technique)</a:t>
            </a:r>
            <a:endParaRPr lang="en-US" dirty="0" smtClean="0"/>
          </a:p>
          <a:p>
            <a:r>
              <a:rPr lang="en-GB" dirty="0" smtClean="0"/>
              <a:t>Person types related to FD, e.g. chefs, brewers, vintners, barista</a:t>
            </a:r>
            <a:r>
              <a:rPr lang="en-GB" dirty="0" smtClean="0"/>
              <a:t>…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Concepts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_Ontotext">
  <a:themeElements>
    <a:clrScheme name="Custom 1">
      <a:dk1>
        <a:srgbClr val="D33320"/>
      </a:dk1>
      <a:lt1>
        <a:srgbClr val="00213C"/>
      </a:lt1>
      <a:dk2>
        <a:srgbClr val="FFFFFF"/>
      </a:dk2>
      <a:lt2>
        <a:srgbClr val="FFFFFF"/>
      </a:lt2>
      <a:accent1>
        <a:srgbClr val="1EA0C8"/>
      </a:accent1>
      <a:accent2>
        <a:srgbClr val="1EC846"/>
      </a:accent2>
      <a:accent3>
        <a:srgbClr val="C8461E"/>
      </a:accent3>
      <a:accent4>
        <a:srgbClr val="C81EA0"/>
      </a:accent4>
      <a:accent5>
        <a:srgbClr val="1EC89B"/>
      </a:accent5>
      <a:accent6>
        <a:srgbClr val="1E4BC8"/>
      </a:accent6>
      <a:hlink>
        <a:srgbClr val="193C64"/>
      </a:hlink>
      <a:folHlink>
        <a:srgbClr val="A7C6E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accent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b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dirty="0" smtClean="0">
            <a:ln>
              <a:noFill/>
            </a:ln>
            <a:solidFill>
              <a:schemeClr val="bg2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5500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EFFFEF"/>
        </a:lt1>
        <a:dk2>
          <a:srgbClr val="0055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6FFF6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Template_Ontotext</Template>
  <TotalTime>1694</TotalTime>
  <Words>3989</Words>
  <Application>Microsoft Office PowerPoint</Application>
  <PresentationFormat>On-screen Show (4:3)</PresentationFormat>
  <Paragraphs>782</Paragraphs>
  <Slides>67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Template_Ontotext</vt:lpstr>
      <vt:lpstr>EFD Classification and Ideas for sem app</vt:lpstr>
      <vt:lpstr>Outline</vt:lpstr>
      <vt:lpstr>Classification Purpose and Semantic Enrichment</vt:lpstr>
      <vt:lpstr>FD Classification Purposes</vt:lpstr>
      <vt:lpstr>Why Semantic Enrichment</vt:lpstr>
      <vt:lpstr>Semantic Search</vt:lpstr>
      <vt:lpstr>Query Expansion</vt:lpstr>
      <vt:lpstr>Enrichment Task Forces</vt:lpstr>
      <vt:lpstr>Classification Concepts</vt:lpstr>
      <vt:lpstr>Classification Entities &amp; Facets</vt:lpstr>
      <vt:lpstr>The Classification Problem</vt:lpstr>
      <vt:lpstr>Specialist Thesauri</vt:lpstr>
      <vt:lpstr>Variety of FD Content</vt:lpstr>
      <vt:lpstr>The Classification Problem</vt:lpstr>
      <vt:lpstr>FD Classification Examples</vt:lpstr>
      <vt:lpstr>Classification Examples</vt:lpstr>
      <vt:lpstr>Coral Food Pounder</vt:lpstr>
      <vt:lpstr>Christmas Bread</vt:lpstr>
      <vt:lpstr>Woven Drinking Cup</vt:lpstr>
      <vt:lpstr>Machete</vt:lpstr>
      <vt:lpstr>Samovar</vt:lpstr>
      <vt:lpstr>Butter Pot</vt:lpstr>
      <vt:lpstr>Cheese Horse</vt:lpstr>
      <vt:lpstr>Cornstalk Fiddle</vt:lpstr>
      <vt:lpstr>Shark Hook</vt:lpstr>
      <vt:lpstr>Cake-Sculpture-Painting</vt:lpstr>
      <vt:lpstr>Compère - La pomme de terre</vt:lpstr>
      <vt:lpstr>Weighing Machine for Infants</vt:lpstr>
      <vt:lpstr>FD in Europeana</vt:lpstr>
      <vt:lpstr>EFD1 Content Sampling</vt:lpstr>
      <vt:lpstr>FD in Europeana</vt:lpstr>
      <vt:lpstr>Finding/Filtering Europeana Objects</vt:lpstr>
      <vt:lpstr>Candidate Datasets</vt:lpstr>
      <vt:lpstr>Non-FD-Specific Datasets</vt:lpstr>
      <vt:lpstr>Thesauri of Content Partners</vt:lpstr>
      <vt:lpstr>Getty Thesauri</vt:lpstr>
      <vt:lpstr>AAT FD-related</vt:lpstr>
      <vt:lpstr>British Museum Thesauri</vt:lpstr>
      <vt:lpstr>UN FAO AgroVoc</vt:lpstr>
      <vt:lpstr>AgroVoc FD-related</vt:lpstr>
      <vt:lpstr>Wikipedia</vt:lpstr>
      <vt:lpstr>WP "Things" and Lang Overlap</vt:lpstr>
      <vt:lpstr>Articles vs "Things"</vt:lpstr>
      <vt:lpstr>Wikipedia Categories</vt:lpstr>
      <vt:lpstr>FD-related Categories</vt:lpstr>
      <vt:lpstr>FD-related Categories</vt:lpstr>
      <vt:lpstr>Cat Structure Problems</vt:lpstr>
      <vt:lpstr>Cat Spillage and Half-relevance</vt:lpstr>
      <vt:lpstr>Cat Relevance Scoring</vt:lpstr>
      <vt:lpstr>WP Lists, Portals, Projects</vt:lpstr>
      <vt:lpstr>FD-related Lists</vt:lpstr>
      <vt:lpstr>Wikidata</vt:lpstr>
      <vt:lpstr>UMBEL FD SuperType</vt:lpstr>
      <vt:lpstr>Sem App Tool Ideas</vt:lpstr>
      <vt:lpstr>Automatic Enrichment</vt:lpstr>
      <vt:lpstr>Developing with GATE &amp; KIM</vt:lpstr>
      <vt:lpstr>E.g. KIM Browser Plugin</vt:lpstr>
      <vt:lpstr>Manual Curation</vt:lpstr>
      <vt:lpstr>Autocompletion</vt:lpstr>
      <vt:lpstr>Thesaurus Alignment</vt:lpstr>
      <vt:lpstr>Visualizations</vt:lpstr>
      <vt:lpstr>Radial Dendrogram</vt:lpstr>
      <vt:lpstr>Tree Map</vt:lpstr>
      <vt:lpstr>Sun-burst Diagram</vt:lpstr>
      <vt:lpstr>Sem App Modules</vt:lpstr>
      <vt:lpstr>Semantic Facets</vt:lpstr>
      <vt:lpstr>Positive Feedback Loop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fhjhhfhf</dc:title>
  <dc:creator>Vladimir Alexiev</dc:creator>
  <cp:lastModifiedBy>Vladimir Alexiev</cp:lastModifiedBy>
  <cp:revision>119</cp:revision>
  <cp:lastPrinted>2014-05-13T21:47:18Z</cp:lastPrinted>
  <dcterms:created xsi:type="dcterms:W3CDTF">2015-03-19T07:24:12Z</dcterms:created>
  <dcterms:modified xsi:type="dcterms:W3CDTF">2015-03-20T11:38:15Z</dcterms:modified>
</cp:coreProperties>
</file>